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8"/>
  </p:notesMasterIdLst>
  <p:handoutMasterIdLst>
    <p:handoutMasterId r:id="rId209"/>
  </p:handoutMasterIdLst>
  <p:sldIdLst>
    <p:sldId id="694" r:id="rId2"/>
    <p:sldId id="940" r:id="rId3"/>
    <p:sldId id="1190" r:id="rId4"/>
    <p:sldId id="941" r:id="rId5"/>
    <p:sldId id="1183" r:id="rId6"/>
    <p:sldId id="943" r:id="rId7"/>
    <p:sldId id="945" r:id="rId8"/>
    <p:sldId id="946" r:id="rId9"/>
    <p:sldId id="1059" r:id="rId10"/>
    <p:sldId id="1075" r:id="rId11"/>
    <p:sldId id="1107" r:id="rId12"/>
    <p:sldId id="953" r:id="rId13"/>
    <p:sldId id="954" r:id="rId14"/>
    <p:sldId id="951" r:id="rId15"/>
    <p:sldId id="1072" r:id="rId16"/>
    <p:sldId id="1082" r:id="rId17"/>
    <p:sldId id="1074" r:id="rId18"/>
    <p:sldId id="1280" r:id="rId19"/>
    <p:sldId id="1288" r:id="rId20"/>
    <p:sldId id="1281" r:id="rId21"/>
    <p:sldId id="1282" r:id="rId22"/>
    <p:sldId id="1307" r:id="rId23"/>
    <p:sldId id="1289" r:id="rId24"/>
    <p:sldId id="955" r:id="rId25"/>
    <p:sldId id="956" r:id="rId26"/>
    <p:sldId id="957" r:id="rId27"/>
    <p:sldId id="1069" r:id="rId28"/>
    <p:sldId id="962" r:id="rId29"/>
    <p:sldId id="963" r:id="rId30"/>
    <p:sldId id="964" r:id="rId31"/>
    <p:sldId id="965" r:id="rId32"/>
    <p:sldId id="966" r:id="rId33"/>
    <p:sldId id="967" r:id="rId34"/>
    <p:sldId id="971" r:id="rId35"/>
    <p:sldId id="968" r:id="rId36"/>
    <p:sldId id="1173" r:id="rId37"/>
    <p:sldId id="1086" r:id="rId38"/>
    <p:sldId id="1112" r:id="rId39"/>
    <p:sldId id="1078" r:id="rId40"/>
    <p:sldId id="1313" r:id="rId41"/>
    <p:sldId id="1314" r:id="rId42"/>
    <p:sldId id="1315" r:id="rId43"/>
    <p:sldId id="1174" r:id="rId44"/>
    <p:sldId id="743" r:id="rId45"/>
    <p:sldId id="925" r:id="rId46"/>
    <p:sldId id="1115" r:id="rId47"/>
    <p:sldId id="1113" r:id="rId48"/>
    <p:sldId id="1116" r:id="rId49"/>
    <p:sldId id="772" r:id="rId50"/>
    <p:sldId id="836" r:id="rId51"/>
    <p:sldId id="1191" r:id="rId52"/>
    <p:sldId id="1176" r:id="rId53"/>
    <p:sldId id="837" r:id="rId54"/>
    <p:sldId id="922" r:id="rId55"/>
    <p:sldId id="926" r:id="rId56"/>
    <p:sldId id="841" r:id="rId57"/>
    <p:sldId id="838" r:id="rId58"/>
    <p:sldId id="881" r:id="rId59"/>
    <p:sldId id="839" r:id="rId60"/>
    <p:sldId id="1177" r:id="rId61"/>
    <p:sldId id="781" r:id="rId62"/>
    <p:sldId id="845" r:id="rId63"/>
    <p:sldId id="856" r:id="rId64"/>
    <p:sldId id="858" r:id="rId65"/>
    <p:sldId id="850" r:id="rId66"/>
    <p:sldId id="851" r:id="rId67"/>
    <p:sldId id="882" r:id="rId68"/>
    <p:sldId id="777" r:id="rId69"/>
    <p:sldId id="923" r:id="rId70"/>
    <p:sldId id="776" r:id="rId71"/>
    <p:sldId id="806" r:id="rId72"/>
    <p:sldId id="778" r:id="rId73"/>
    <p:sldId id="1117" r:id="rId74"/>
    <p:sldId id="1179" r:id="rId75"/>
    <p:sldId id="352" r:id="rId76"/>
    <p:sldId id="1151" r:id="rId77"/>
    <p:sldId id="979" r:id="rId78"/>
    <p:sldId id="1119" r:id="rId79"/>
    <p:sldId id="1120" r:id="rId80"/>
    <p:sldId id="1121" r:id="rId81"/>
    <p:sldId id="1122" r:id="rId82"/>
    <p:sldId id="1123" r:id="rId83"/>
    <p:sldId id="1124" r:id="rId84"/>
    <p:sldId id="1169" r:id="rId85"/>
    <p:sldId id="1168" r:id="rId86"/>
    <p:sldId id="1152" r:id="rId87"/>
    <p:sldId id="991" r:id="rId88"/>
    <p:sldId id="996" r:id="rId89"/>
    <p:sldId id="997" r:id="rId90"/>
    <p:sldId id="1000" r:id="rId91"/>
    <p:sldId id="1150" r:id="rId92"/>
    <p:sldId id="1125" r:id="rId93"/>
    <p:sldId id="1153" r:id="rId94"/>
    <p:sldId id="1111" r:id="rId95"/>
    <p:sldId id="1158" r:id="rId96"/>
    <p:sldId id="1154" r:id="rId97"/>
    <p:sldId id="1127" r:id="rId98"/>
    <p:sldId id="1006" r:id="rId99"/>
    <p:sldId id="1007" r:id="rId100"/>
    <p:sldId id="1013" r:id="rId101"/>
    <p:sldId id="1012" r:id="rId102"/>
    <p:sldId id="1015" r:id="rId103"/>
    <p:sldId id="1014" r:id="rId104"/>
    <p:sldId id="1056" r:id="rId105"/>
    <p:sldId id="1129" r:id="rId106"/>
    <p:sldId id="1130" r:id="rId107"/>
    <p:sldId id="1131" r:id="rId108"/>
    <p:sldId id="1155" r:id="rId109"/>
    <p:sldId id="1138" r:id="rId110"/>
    <p:sldId id="1139" r:id="rId111"/>
    <p:sldId id="1140" r:id="rId112"/>
    <p:sldId id="1141" r:id="rId113"/>
    <p:sldId id="1142" r:id="rId114"/>
    <p:sldId id="1143" r:id="rId115"/>
    <p:sldId id="1144" r:id="rId116"/>
    <p:sldId id="1170" r:id="rId117"/>
    <p:sldId id="1145" r:id="rId118"/>
    <p:sldId id="1146" r:id="rId119"/>
    <p:sldId id="1149" r:id="rId120"/>
    <p:sldId id="1147" r:id="rId121"/>
    <p:sldId id="1156" r:id="rId122"/>
    <p:sldId id="1159" r:id="rId123"/>
    <p:sldId id="1132" r:id="rId124"/>
    <p:sldId id="1192" r:id="rId125"/>
    <p:sldId id="1134" r:id="rId126"/>
    <p:sldId id="1133" r:id="rId127"/>
    <p:sldId id="1135" r:id="rId128"/>
    <p:sldId id="1184" r:id="rId129"/>
    <p:sldId id="1136" r:id="rId130"/>
    <p:sldId id="1157" r:id="rId131"/>
    <p:sldId id="1161" r:id="rId132"/>
    <p:sldId id="1225" r:id="rId133"/>
    <p:sldId id="1180" r:id="rId134"/>
    <p:sldId id="1160" r:id="rId135"/>
    <p:sldId id="1290" r:id="rId136"/>
    <p:sldId id="1291" r:id="rId137"/>
    <p:sldId id="1292" r:id="rId138"/>
    <p:sldId id="1293" r:id="rId139"/>
    <p:sldId id="1294" r:id="rId140"/>
    <p:sldId id="1216" r:id="rId141"/>
    <p:sldId id="1215" r:id="rId142"/>
    <p:sldId id="1217" r:id="rId143"/>
    <p:sldId id="1205" r:id="rId144"/>
    <p:sldId id="869" r:id="rId145"/>
    <p:sldId id="1218" r:id="rId146"/>
    <p:sldId id="874" r:id="rId147"/>
    <p:sldId id="930" r:id="rId148"/>
    <p:sldId id="1206" r:id="rId149"/>
    <p:sldId id="1163" r:id="rId150"/>
    <p:sldId id="931" r:id="rId151"/>
    <p:sldId id="1164" r:id="rId152"/>
    <p:sldId id="875" r:id="rId153"/>
    <p:sldId id="1222" r:id="rId154"/>
    <p:sldId id="1207" r:id="rId155"/>
    <p:sldId id="1213" r:id="rId156"/>
    <p:sldId id="1223" r:id="rId157"/>
    <p:sldId id="1229" r:id="rId158"/>
    <p:sldId id="1210" r:id="rId159"/>
    <p:sldId id="1224" r:id="rId160"/>
    <p:sldId id="1221" r:id="rId161"/>
    <p:sldId id="1228" r:id="rId162"/>
    <p:sldId id="1227" r:id="rId163"/>
    <p:sldId id="1219" r:id="rId164"/>
    <p:sldId id="1220" r:id="rId165"/>
    <p:sldId id="1203" r:id="rId166"/>
    <p:sldId id="1204" r:id="rId167"/>
    <p:sldId id="934" r:id="rId168"/>
    <p:sldId id="1181" r:id="rId169"/>
    <p:sldId id="1089" r:id="rId170"/>
    <p:sldId id="1090" r:id="rId171"/>
    <p:sldId id="1091" r:id="rId172"/>
    <p:sldId id="1092" r:id="rId173"/>
    <p:sldId id="1093" r:id="rId174"/>
    <p:sldId id="1094" r:id="rId175"/>
    <p:sldId id="1095" r:id="rId176"/>
    <p:sldId id="1096" r:id="rId177"/>
    <p:sldId id="1097" r:id="rId178"/>
    <p:sldId id="1098" r:id="rId179"/>
    <p:sldId id="1099" r:id="rId180"/>
    <p:sldId id="1295" r:id="rId181"/>
    <p:sldId id="1296" r:id="rId182"/>
    <p:sldId id="1297" r:id="rId183"/>
    <p:sldId id="1100" r:id="rId184"/>
    <p:sldId id="1101" r:id="rId185"/>
    <p:sldId id="1231" r:id="rId186"/>
    <p:sldId id="1103" r:id="rId187"/>
    <p:sldId id="1102" r:id="rId188"/>
    <p:sldId id="1104" r:id="rId189"/>
    <p:sldId id="1105" r:id="rId190"/>
    <p:sldId id="1232" r:id="rId191"/>
    <p:sldId id="1182" r:id="rId192"/>
    <p:sldId id="1302" r:id="rId193"/>
    <p:sldId id="1298" r:id="rId194"/>
    <p:sldId id="1303" r:id="rId195"/>
    <p:sldId id="1299" r:id="rId196"/>
    <p:sldId id="1300" r:id="rId197"/>
    <p:sldId id="1301" r:id="rId198"/>
    <p:sldId id="1304" r:id="rId199"/>
    <p:sldId id="1306" r:id="rId200"/>
    <p:sldId id="1305" r:id="rId201"/>
    <p:sldId id="1309" r:id="rId202"/>
    <p:sldId id="1310" r:id="rId203"/>
    <p:sldId id="1312" r:id="rId204"/>
    <p:sldId id="1311" r:id="rId205"/>
    <p:sldId id="1308" r:id="rId206"/>
    <p:sldId id="800" r:id="rId20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en Chuanbo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CD0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6" autoAdjust="0"/>
    <p:restoredTop sz="94765" autoAdjust="0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wmf"/><Relationship Id="rId1" Type="http://schemas.openxmlformats.org/officeDocument/2006/relationships/image" Target="../media/image493.w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Relationship Id="rId4" Type="http://schemas.openxmlformats.org/officeDocument/2006/relationships/image" Target="../media/image498.wmf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501.wmf"/><Relationship Id="rId7" Type="http://schemas.openxmlformats.org/officeDocument/2006/relationships/image" Target="../media/image112.wmf"/><Relationship Id="rId2" Type="http://schemas.openxmlformats.org/officeDocument/2006/relationships/image" Target="../media/image500.wmf"/><Relationship Id="rId1" Type="http://schemas.openxmlformats.org/officeDocument/2006/relationships/image" Target="../media/image499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10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502.wmf"/><Relationship Id="rId7" Type="http://schemas.openxmlformats.org/officeDocument/2006/relationships/image" Target="../media/image506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505.wmf"/><Relationship Id="rId5" Type="http://schemas.openxmlformats.org/officeDocument/2006/relationships/image" Target="../media/image504.wmf"/><Relationship Id="rId4" Type="http://schemas.openxmlformats.org/officeDocument/2006/relationships/image" Target="../media/image503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wmf"/><Relationship Id="rId2" Type="http://schemas.openxmlformats.org/officeDocument/2006/relationships/image" Target="../media/image507.wmf"/><Relationship Id="rId1" Type="http://schemas.openxmlformats.org/officeDocument/2006/relationships/image" Target="../media/image122.wmf"/><Relationship Id="rId4" Type="http://schemas.openxmlformats.org/officeDocument/2006/relationships/image" Target="../media/image509.wmf"/></Relationships>
</file>

<file path=ppt/drawings/_rels/vmlDrawing1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wmf"/><Relationship Id="rId3" Type="http://schemas.openxmlformats.org/officeDocument/2006/relationships/image" Target="../media/image512.wmf"/><Relationship Id="rId7" Type="http://schemas.openxmlformats.org/officeDocument/2006/relationships/image" Target="../media/image516.wmf"/><Relationship Id="rId2" Type="http://schemas.openxmlformats.org/officeDocument/2006/relationships/image" Target="../media/image511.wmf"/><Relationship Id="rId1" Type="http://schemas.openxmlformats.org/officeDocument/2006/relationships/image" Target="../media/image510.wmf"/><Relationship Id="rId6" Type="http://schemas.openxmlformats.org/officeDocument/2006/relationships/image" Target="../media/image515.wmf"/><Relationship Id="rId11" Type="http://schemas.openxmlformats.org/officeDocument/2006/relationships/image" Target="../media/image520.wmf"/><Relationship Id="rId5" Type="http://schemas.openxmlformats.org/officeDocument/2006/relationships/image" Target="../media/image514.wmf"/><Relationship Id="rId10" Type="http://schemas.openxmlformats.org/officeDocument/2006/relationships/image" Target="../media/image519.wmf"/><Relationship Id="rId4" Type="http://schemas.openxmlformats.org/officeDocument/2006/relationships/image" Target="../media/image513.wmf"/><Relationship Id="rId9" Type="http://schemas.openxmlformats.org/officeDocument/2006/relationships/image" Target="../media/image51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9" Type="http://schemas.openxmlformats.org/officeDocument/2006/relationships/image" Target="../media/image10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Relationship Id="rId9" Type="http://schemas.openxmlformats.org/officeDocument/2006/relationships/image" Target="../media/image11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12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5" Type="http://schemas.openxmlformats.org/officeDocument/2006/relationships/image" Target="../media/image150.wmf"/><Relationship Id="rId4" Type="http://schemas.openxmlformats.org/officeDocument/2006/relationships/image" Target="../media/image1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image" Target="../media/image179.wmf"/><Relationship Id="rId7" Type="http://schemas.openxmlformats.org/officeDocument/2006/relationships/image" Target="../media/image183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Relationship Id="rId9" Type="http://schemas.openxmlformats.org/officeDocument/2006/relationships/image" Target="../media/image18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Relationship Id="rId5" Type="http://schemas.openxmlformats.org/officeDocument/2006/relationships/image" Target="../media/image222.wmf"/><Relationship Id="rId4" Type="http://schemas.openxmlformats.org/officeDocument/2006/relationships/image" Target="../media/image2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7" Type="http://schemas.openxmlformats.org/officeDocument/2006/relationships/image" Target="../media/image236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Relationship Id="rId6" Type="http://schemas.openxmlformats.org/officeDocument/2006/relationships/image" Target="../media/image235.wmf"/><Relationship Id="rId5" Type="http://schemas.openxmlformats.org/officeDocument/2006/relationships/image" Target="../media/image234.wmf"/><Relationship Id="rId4" Type="http://schemas.openxmlformats.org/officeDocument/2006/relationships/image" Target="../media/image233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5" Type="http://schemas.openxmlformats.org/officeDocument/2006/relationships/image" Target="../media/image244.wmf"/><Relationship Id="rId4" Type="http://schemas.openxmlformats.org/officeDocument/2006/relationships/image" Target="../media/image243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Relationship Id="rId6" Type="http://schemas.openxmlformats.org/officeDocument/2006/relationships/image" Target="../media/image255.wmf"/><Relationship Id="rId5" Type="http://schemas.openxmlformats.org/officeDocument/2006/relationships/image" Target="../media/image254.wmf"/><Relationship Id="rId4" Type="http://schemas.openxmlformats.org/officeDocument/2006/relationships/image" Target="../media/image253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wmf"/><Relationship Id="rId2" Type="http://schemas.openxmlformats.org/officeDocument/2006/relationships/image" Target="../media/image261.wmf"/><Relationship Id="rId1" Type="http://schemas.openxmlformats.org/officeDocument/2006/relationships/image" Target="../media/image260.wmf"/><Relationship Id="rId4" Type="http://schemas.openxmlformats.org/officeDocument/2006/relationships/image" Target="../media/image263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65.wmf"/><Relationship Id="rId4" Type="http://schemas.openxmlformats.org/officeDocument/2006/relationships/image" Target="../media/image268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Relationship Id="rId5" Type="http://schemas.openxmlformats.org/officeDocument/2006/relationships/image" Target="../media/image274.wmf"/><Relationship Id="rId4" Type="http://schemas.openxmlformats.org/officeDocument/2006/relationships/image" Target="../media/image273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wmf"/><Relationship Id="rId1" Type="http://schemas.openxmlformats.org/officeDocument/2006/relationships/image" Target="../media/image288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296.wmf"/><Relationship Id="rId1" Type="http://schemas.openxmlformats.org/officeDocument/2006/relationships/image" Target="../media/image295.wmf"/><Relationship Id="rId6" Type="http://schemas.openxmlformats.org/officeDocument/2006/relationships/image" Target="../media/image300.wmf"/><Relationship Id="rId5" Type="http://schemas.openxmlformats.org/officeDocument/2006/relationships/image" Target="../media/image299.wmf"/><Relationship Id="rId4" Type="http://schemas.openxmlformats.org/officeDocument/2006/relationships/image" Target="../media/image298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wmf"/><Relationship Id="rId2" Type="http://schemas.openxmlformats.org/officeDocument/2006/relationships/image" Target="../media/image303.wmf"/><Relationship Id="rId1" Type="http://schemas.openxmlformats.org/officeDocument/2006/relationships/image" Target="../media/image302.wmf"/><Relationship Id="rId6" Type="http://schemas.openxmlformats.org/officeDocument/2006/relationships/image" Target="../media/image307.wmf"/><Relationship Id="rId5" Type="http://schemas.openxmlformats.org/officeDocument/2006/relationships/image" Target="../media/image306.wmf"/><Relationship Id="rId4" Type="http://schemas.openxmlformats.org/officeDocument/2006/relationships/image" Target="../media/image305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wmf"/><Relationship Id="rId2" Type="http://schemas.openxmlformats.org/officeDocument/2006/relationships/image" Target="../media/image312.wmf"/><Relationship Id="rId1" Type="http://schemas.openxmlformats.org/officeDocument/2006/relationships/image" Target="../media/image311.wmf"/><Relationship Id="rId4" Type="http://schemas.openxmlformats.org/officeDocument/2006/relationships/image" Target="../media/image314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wmf"/><Relationship Id="rId2" Type="http://schemas.openxmlformats.org/officeDocument/2006/relationships/image" Target="../media/image322.wmf"/><Relationship Id="rId1" Type="http://schemas.openxmlformats.org/officeDocument/2006/relationships/image" Target="../media/image321.wmf"/><Relationship Id="rId5" Type="http://schemas.openxmlformats.org/officeDocument/2006/relationships/image" Target="../media/image325.wmf"/><Relationship Id="rId4" Type="http://schemas.openxmlformats.org/officeDocument/2006/relationships/image" Target="../media/image324.w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wmf"/><Relationship Id="rId1" Type="http://schemas.openxmlformats.org/officeDocument/2006/relationships/image" Target="../media/image326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29.wmf"/><Relationship Id="rId1" Type="http://schemas.openxmlformats.org/officeDocument/2006/relationships/image" Target="../media/image3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6" Type="http://schemas.openxmlformats.org/officeDocument/2006/relationships/image" Target="../media/image340.wmf"/><Relationship Id="rId5" Type="http://schemas.openxmlformats.org/officeDocument/2006/relationships/image" Target="../media/image339.wmf"/><Relationship Id="rId4" Type="http://schemas.openxmlformats.org/officeDocument/2006/relationships/image" Target="../media/image338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wmf"/><Relationship Id="rId1" Type="http://schemas.openxmlformats.org/officeDocument/2006/relationships/image" Target="../media/image338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wmf"/><Relationship Id="rId2" Type="http://schemas.openxmlformats.org/officeDocument/2006/relationships/image" Target="../media/image344.wmf"/><Relationship Id="rId1" Type="http://schemas.openxmlformats.org/officeDocument/2006/relationships/image" Target="../media/image343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wmf"/><Relationship Id="rId7" Type="http://schemas.openxmlformats.org/officeDocument/2006/relationships/image" Target="../media/image352.wmf"/><Relationship Id="rId2" Type="http://schemas.openxmlformats.org/officeDocument/2006/relationships/image" Target="../media/image347.wmf"/><Relationship Id="rId1" Type="http://schemas.openxmlformats.org/officeDocument/2006/relationships/image" Target="../media/image346.wmf"/><Relationship Id="rId6" Type="http://schemas.openxmlformats.org/officeDocument/2006/relationships/image" Target="../media/image351.wmf"/><Relationship Id="rId5" Type="http://schemas.openxmlformats.org/officeDocument/2006/relationships/image" Target="../media/image350.wmf"/><Relationship Id="rId4" Type="http://schemas.openxmlformats.org/officeDocument/2006/relationships/image" Target="../media/image349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wmf"/><Relationship Id="rId2" Type="http://schemas.openxmlformats.org/officeDocument/2006/relationships/image" Target="../media/image356.wmf"/><Relationship Id="rId1" Type="http://schemas.openxmlformats.org/officeDocument/2006/relationships/image" Target="../media/image355.wmf"/><Relationship Id="rId4" Type="http://schemas.openxmlformats.org/officeDocument/2006/relationships/image" Target="../media/image358.w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wmf"/><Relationship Id="rId1" Type="http://schemas.openxmlformats.org/officeDocument/2006/relationships/image" Target="../media/image361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wmf"/><Relationship Id="rId2" Type="http://schemas.openxmlformats.org/officeDocument/2006/relationships/image" Target="../media/image366.wmf"/><Relationship Id="rId1" Type="http://schemas.openxmlformats.org/officeDocument/2006/relationships/image" Target="../media/image365.wmf"/><Relationship Id="rId5" Type="http://schemas.openxmlformats.org/officeDocument/2006/relationships/image" Target="../media/image369.wmf"/><Relationship Id="rId4" Type="http://schemas.openxmlformats.org/officeDocument/2006/relationships/image" Target="../media/image368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wmf"/><Relationship Id="rId2" Type="http://schemas.openxmlformats.org/officeDocument/2006/relationships/image" Target="../media/image381.wmf"/><Relationship Id="rId1" Type="http://schemas.openxmlformats.org/officeDocument/2006/relationships/image" Target="../media/image380.wmf"/><Relationship Id="rId5" Type="http://schemas.openxmlformats.org/officeDocument/2006/relationships/image" Target="../media/image384.wmf"/><Relationship Id="rId4" Type="http://schemas.openxmlformats.org/officeDocument/2006/relationships/image" Target="../media/image383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wmf"/><Relationship Id="rId2" Type="http://schemas.openxmlformats.org/officeDocument/2006/relationships/image" Target="../media/image386.wmf"/><Relationship Id="rId1" Type="http://schemas.openxmlformats.org/officeDocument/2006/relationships/image" Target="../media/image385.w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8.wmf"/></Relationships>
</file>

<file path=ppt/drawings/_rels/vmlDrawing8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wmf"/><Relationship Id="rId3" Type="http://schemas.openxmlformats.org/officeDocument/2006/relationships/image" Target="../media/image392.wmf"/><Relationship Id="rId7" Type="http://schemas.openxmlformats.org/officeDocument/2006/relationships/image" Target="../media/image396.wmf"/><Relationship Id="rId2" Type="http://schemas.openxmlformats.org/officeDocument/2006/relationships/image" Target="../media/image391.wmf"/><Relationship Id="rId1" Type="http://schemas.openxmlformats.org/officeDocument/2006/relationships/image" Target="../media/image390.wmf"/><Relationship Id="rId6" Type="http://schemas.openxmlformats.org/officeDocument/2006/relationships/image" Target="../media/image395.wmf"/><Relationship Id="rId5" Type="http://schemas.openxmlformats.org/officeDocument/2006/relationships/image" Target="../media/image394.wmf"/><Relationship Id="rId4" Type="http://schemas.openxmlformats.org/officeDocument/2006/relationships/image" Target="../media/image393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8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wmf"/><Relationship Id="rId2" Type="http://schemas.openxmlformats.org/officeDocument/2006/relationships/image" Target="../media/image403.wmf"/><Relationship Id="rId1" Type="http://schemas.openxmlformats.org/officeDocument/2006/relationships/image" Target="../media/image402.wmf"/><Relationship Id="rId5" Type="http://schemas.openxmlformats.org/officeDocument/2006/relationships/image" Target="../media/image406.wmf"/><Relationship Id="rId4" Type="http://schemas.openxmlformats.org/officeDocument/2006/relationships/image" Target="../media/image405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w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wmf"/><Relationship Id="rId2" Type="http://schemas.openxmlformats.org/officeDocument/2006/relationships/image" Target="../media/image415.wmf"/><Relationship Id="rId1" Type="http://schemas.openxmlformats.org/officeDocument/2006/relationships/image" Target="../media/image414.wmf"/><Relationship Id="rId4" Type="http://schemas.openxmlformats.org/officeDocument/2006/relationships/image" Target="../media/image417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wmf"/><Relationship Id="rId2" Type="http://schemas.openxmlformats.org/officeDocument/2006/relationships/image" Target="../media/image418.wmf"/><Relationship Id="rId1" Type="http://schemas.openxmlformats.org/officeDocument/2006/relationships/image" Target="../media/image416.wmf"/><Relationship Id="rId4" Type="http://schemas.openxmlformats.org/officeDocument/2006/relationships/image" Target="../media/image4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9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wmf"/><Relationship Id="rId3" Type="http://schemas.openxmlformats.org/officeDocument/2006/relationships/image" Target="../media/image423.wmf"/><Relationship Id="rId7" Type="http://schemas.openxmlformats.org/officeDocument/2006/relationships/image" Target="../media/image427.wmf"/><Relationship Id="rId2" Type="http://schemas.openxmlformats.org/officeDocument/2006/relationships/image" Target="../media/image422.wmf"/><Relationship Id="rId1" Type="http://schemas.openxmlformats.org/officeDocument/2006/relationships/image" Target="../media/image421.wmf"/><Relationship Id="rId6" Type="http://schemas.openxmlformats.org/officeDocument/2006/relationships/image" Target="../media/image426.wmf"/><Relationship Id="rId5" Type="http://schemas.openxmlformats.org/officeDocument/2006/relationships/image" Target="../media/image425.wmf"/><Relationship Id="rId4" Type="http://schemas.openxmlformats.org/officeDocument/2006/relationships/image" Target="../media/image424.w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9.w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wmf"/><Relationship Id="rId1" Type="http://schemas.openxmlformats.org/officeDocument/2006/relationships/image" Target="../media/image436.w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6.w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w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4" Type="http://schemas.openxmlformats.org/officeDocument/2006/relationships/image" Target="../media/image473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wmf"/><Relationship Id="rId2" Type="http://schemas.openxmlformats.org/officeDocument/2006/relationships/image" Target="../media/image475.wmf"/><Relationship Id="rId1" Type="http://schemas.openxmlformats.org/officeDocument/2006/relationships/image" Target="../media/image474.wmf"/><Relationship Id="rId4" Type="http://schemas.openxmlformats.org/officeDocument/2006/relationships/image" Target="../media/image477.w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wmf"/><Relationship Id="rId2" Type="http://schemas.openxmlformats.org/officeDocument/2006/relationships/image" Target="../media/image479.wmf"/><Relationship Id="rId1" Type="http://schemas.openxmlformats.org/officeDocument/2006/relationships/image" Target="../media/image478.wmf"/><Relationship Id="rId4" Type="http://schemas.openxmlformats.org/officeDocument/2006/relationships/image" Target="../media/image480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wmf"/><Relationship Id="rId2" Type="http://schemas.openxmlformats.org/officeDocument/2006/relationships/image" Target="../media/image482.wmf"/><Relationship Id="rId1" Type="http://schemas.openxmlformats.org/officeDocument/2006/relationships/image" Target="../media/image481.w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wmf"/><Relationship Id="rId2" Type="http://schemas.openxmlformats.org/officeDocument/2006/relationships/image" Target="../media/image485.wmf"/><Relationship Id="rId1" Type="http://schemas.openxmlformats.org/officeDocument/2006/relationships/image" Target="../media/image484.wmf"/><Relationship Id="rId5" Type="http://schemas.openxmlformats.org/officeDocument/2006/relationships/image" Target="../media/image488.wmf"/><Relationship Id="rId4" Type="http://schemas.openxmlformats.org/officeDocument/2006/relationships/image" Target="../media/image487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wmf"/><Relationship Id="rId2" Type="http://schemas.openxmlformats.org/officeDocument/2006/relationships/image" Target="../media/image486.wmf"/><Relationship Id="rId1" Type="http://schemas.openxmlformats.org/officeDocument/2006/relationships/image" Target="../media/image489.wmf"/><Relationship Id="rId6" Type="http://schemas.openxmlformats.org/officeDocument/2006/relationships/image" Target="../media/image492.wmf"/><Relationship Id="rId5" Type="http://schemas.openxmlformats.org/officeDocument/2006/relationships/image" Target="../media/image491.wmf"/><Relationship Id="rId4" Type="http://schemas.openxmlformats.org/officeDocument/2006/relationships/image" Target="../media/image49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60DA2-289F-4AB1-A70A-A8593B61E1BD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E-2C00-4F83-A476-5B37A4D3C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33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9B1DA-579D-409D-9361-041E289E454D}" type="datetimeFigureOut">
              <a:rPr lang="zh-CN" altLang="en-US" smtClean="0"/>
              <a:pPr/>
              <a:t>2020/11/7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B8B1D-0172-4EE0-B49D-5F0FE1CAA3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80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7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6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63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09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20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3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84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4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8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29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1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092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9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91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8B1D-0172-4EE0-B49D-5F0FE1CAA3FA}" type="slidenum">
              <a:rPr lang="zh-CN" altLang="en-US" smtClean="0"/>
              <a:pPr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86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0F04-1F99-4B17-9D3E-DF30DF4F9E7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243"/>
            <a:ext cx="9144000" cy="10057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53022" y="6492875"/>
            <a:ext cx="20574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56EE4887-718C-4F6C-B633-5C6D1B0297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792480"/>
            <a:ext cx="9144000" cy="0"/>
          </a:xfrm>
          <a:prstGeom prst="line">
            <a:avLst/>
          </a:prstGeom>
          <a:ln w="38100">
            <a:solidFill>
              <a:srgbClr val="CD0A1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243"/>
            <a:ext cx="9144000" cy="10057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53022" y="6492875"/>
            <a:ext cx="20574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56EE4887-718C-4F6C-B633-5C6D1B0297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792480"/>
            <a:ext cx="9144000" cy="0"/>
          </a:xfrm>
          <a:prstGeom prst="line">
            <a:avLst/>
          </a:prstGeom>
          <a:ln w="38100">
            <a:solidFill>
              <a:srgbClr val="CD0A1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2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11047-7311-45AE-A689-EC99F824849E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243"/>
            <a:ext cx="9144000" cy="10057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53022" y="6492875"/>
            <a:ext cx="20574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56EE4887-718C-4F6C-B633-5C6D1B0297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792480"/>
            <a:ext cx="9144000" cy="0"/>
          </a:xfrm>
          <a:prstGeom prst="line">
            <a:avLst/>
          </a:prstGeom>
          <a:ln w="38100">
            <a:solidFill>
              <a:srgbClr val="CD0A1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09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1500" y="6604907"/>
            <a:ext cx="2057400" cy="253093"/>
          </a:xfrm>
        </p:spPr>
        <p:txBody>
          <a:bodyPr/>
          <a:lstStyle/>
          <a:p>
            <a:fld id="{25F93A00-1BA9-429C-B1AF-0AC00D734F38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00375" y="6604907"/>
            <a:ext cx="3086100" cy="22043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538913"/>
            <a:ext cx="2057400" cy="319087"/>
          </a:xfrm>
        </p:spPr>
        <p:txBody>
          <a:bodyPr/>
          <a:lstStyle/>
          <a:p>
            <a:fld id="{830A7F27-03B8-4061-A296-0403CCA889D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4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F6F3-0F13-4228-8E57-6A373F7967B2}" type="datetime1">
              <a:rPr kumimoji="1" lang="zh-CN" altLang="en-US" smtClean="0"/>
              <a:t>2020/11/7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中国人民大学，陈传波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2F64-AA51-494F-B4A8-A293676125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89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695F2-5360-457C-B123-58BAB6F93ECC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中国人民大学，陈传波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E4887-718C-4F6C-B633-5C6D1B02979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243"/>
            <a:ext cx="9144000" cy="10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8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chrisccb@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0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pearsoncmg.com/ph/bp/bp_stock_econometrics_4_cw/content/datapages/replication/Econometrics4e_Replication_Files.zip" TargetMode="External"/><Relationship Id="rId2" Type="http://schemas.openxmlformats.org/officeDocument/2006/relationships/hyperlink" Target="https://media.pearsoncmg.com/ph/bp/bp_stock_econometrics_4_cw/#datafile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13" Type="http://schemas.openxmlformats.org/officeDocument/2006/relationships/image" Target="../media/image274.wmf"/><Relationship Id="rId3" Type="http://schemas.openxmlformats.org/officeDocument/2006/relationships/oleObject" Target="../embeddings/oleObject164.bin"/><Relationship Id="rId7" Type="http://schemas.openxmlformats.org/officeDocument/2006/relationships/image" Target="../media/image271.wmf"/><Relationship Id="rId12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65.bin"/><Relationship Id="rId11" Type="http://schemas.openxmlformats.org/officeDocument/2006/relationships/image" Target="../media/image273.wmf"/><Relationship Id="rId5" Type="http://schemas.openxmlformats.org/officeDocument/2006/relationships/image" Target="../media/image252.png"/><Relationship Id="rId10" Type="http://schemas.openxmlformats.org/officeDocument/2006/relationships/oleObject" Target="../embeddings/oleObject167.bin"/><Relationship Id="rId4" Type="http://schemas.openxmlformats.org/officeDocument/2006/relationships/image" Target="../media/image270.wmf"/><Relationship Id="rId9" Type="http://schemas.openxmlformats.org/officeDocument/2006/relationships/image" Target="../media/image272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285.emf"/><Relationship Id="rId4" Type="http://schemas.openxmlformats.org/officeDocument/2006/relationships/image" Target="../media/image28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2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286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287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89.w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288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w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91.wmf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290.w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293.wmf"/><Relationship Id="rId4" Type="http://schemas.openxmlformats.org/officeDocument/2006/relationships/oleObject" Target="../embeddings/oleObject177.bin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0.bin"/><Relationship Id="rId13" Type="http://schemas.openxmlformats.org/officeDocument/2006/relationships/image" Target="../media/image299.wmf"/><Relationship Id="rId3" Type="http://schemas.openxmlformats.org/officeDocument/2006/relationships/oleObject" Target="../embeddings/oleObject178.bin"/><Relationship Id="rId7" Type="http://schemas.openxmlformats.org/officeDocument/2006/relationships/image" Target="../media/image296.wmf"/><Relationship Id="rId12" Type="http://schemas.openxmlformats.org/officeDocument/2006/relationships/oleObject" Target="../embeddings/oleObject1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79.bin"/><Relationship Id="rId11" Type="http://schemas.openxmlformats.org/officeDocument/2006/relationships/image" Target="../media/image298.wmf"/><Relationship Id="rId5" Type="http://schemas.openxmlformats.org/officeDocument/2006/relationships/image" Target="../media/image2810.png"/><Relationship Id="rId15" Type="http://schemas.openxmlformats.org/officeDocument/2006/relationships/image" Target="../media/image300.wmf"/><Relationship Id="rId10" Type="http://schemas.openxmlformats.org/officeDocument/2006/relationships/oleObject" Target="../embeddings/oleObject181.bin"/><Relationship Id="rId4" Type="http://schemas.openxmlformats.org/officeDocument/2006/relationships/image" Target="../media/image295.wmf"/><Relationship Id="rId9" Type="http://schemas.openxmlformats.org/officeDocument/2006/relationships/image" Target="../media/image297.wmf"/><Relationship Id="rId14" Type="http://schemas.openxmlformats.org/officeDocument/2006/relationships/oleObject" Target="../embeddings/oleObject183.bin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306.wmf"/><Relationship Id="rId3" Type="http://schemas.openxmlformats.org/officeDocument/2006/relationships/image" Target="../media/image289.png"/><Relationship Id="rId7" Type="http://schemas.openxmlformats.org/officeDocument/2006/relationships/image" Target="../media/image303.wmf"/><Relationship Id="rId12" Type="http://schemas.openxmlformats.org/officeDocument/2006/relationships/oleObject" Target="../embeddings/oleObject1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305.wmf"/><Relationship Id="rId5" Type="http://schemas.openxmlformats.org/officeDocument/2006/relationships/image" Target="../media/image302.wmf"/><Relationship Id="rId15" Type="http://schemas.openxmlformats.org/officeDocument/2006/relationships/image" Target="../media/image307.wmf"/><Relationship Id="rId10" Type="http://schemas.openxmlformats.org/officeDocument/2006/relationships/oleObject" Target="../embeddings/oleObject187.bin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304.wmf"/><Relationship Id="rId14" Type="http://schemas.openxmlformats.org/officeDocument/2006/relationships/oleObject" Target="../embeddings/oleObject189.bin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312.wmf"/><Relationship Id="rId5" Type="http://schemas.openxmlformats.org/officeDocument/2006/relationships/oleObject" Target="../embeddings/oleObject191.bin"/><Relationship Id="rId10" Type="http://schemas.openxmlformats.org/officeDocument/2006/relationships/image" Target="../media/image314.wmf"/><Relationship Id="rId4" Type="http://schemas.openxmlformats.org/officeDocument/2006/relationships/image" Target="../media/image311.wmf"/><Relationship Id="rId9" Type="http://schemas.openxmlformats.org/officeDocument/2006/relationships/oleObject" Target="../embeddings/oleObject193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emf"/><Relationship Id="rId2" Type="http://schemas.openxmlformats.org/officeDocument/2006/relationships/image" Target="../media/image3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5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317.wmf"/><Relationship Id="rId5" Type="http://schemas.openxmlformats.org/officeDocument/2006/relationships/oleObject" Target="../embeddings/oleObject194.bin"/><Relationship Id="rId4" Type="http://schemas.openxmlformats.org/officeDocument/2006/relationships/image" Target="../media/image31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emf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wmf"/><Relationship Id="rId3" Type="http://schemas.openxmlformats.org/officeDocument/2006/relationships/oleObject" Target="../embeddings/oleObject195.bin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3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322.wmf"/><Relationship Id="rId11" Type="http://schemas.openxmlformats.org/officeDocument/2006/relationships/oleObject" Target="../embeddings/oleObject199.bin"/><Relationship Id="rId5" Type="http://schemas.openxmlformats.org/officeDocument/2006/relationships/oleObject" Target="../embeddings/oleObject196.bin"/><Relationship Id="rId10" Type="http://schemas.openxmlformats.org/officeDocument/2006/relationships/image" Target="../media/image324.wmf"/><Relationship Id="rId4" Type="http://schemas.openxmlformats.org/officeDocument/2006/relationships/image" Target="../media/image321.wmf"/><Relationship Id="rId9" Type="http://schemas.openxmlformats.org/officeDocument/2006/relationships/oleObject" Target="../embeddings/oleObject198.bin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27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327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326.w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331.emf"/><Relationship Id="rId11" Type="http://schemas.openxmlformats.org/officeDocument/2006/relationships/image" Target="../media/image330.wmf"/><Relationship Id="rId5" Type="http://schemas.openxmlformats.org/officeDocument/2006/relationships/image" Target="../media/image328.wmf"/><Relationship Id="rId10" Type="http://schemas.openxmlformats.org/officeDocument/2006/relationships/oleObject" Target="../embeddings/oleObject204.bin"/><Relationship Id="rId4" Type="http://schemas.openxmlformats.org/officeDocument/2006/relationships/oleObject" Target="../embeddings/oleObject202.bin"/><Relationship Id="rId9" Type="http://schemas.openxmlformats.org/officeDocument/2006/relationships/image" Target="../media/image329.w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334.png"/><Relationship Id="rId5" Type="http://schemas.openxmlformats.org/officeDocument/2006/relationships/image" Target="../media/image333.wmf"/><Relationship Id="rId4" Type="http://schemas.openxmlformats.org/officeDocument/2006/relationships/oleObject" Target="../embeddings/oleObject205.bin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13" Type="http://schemas.openxmlformats.org/officeDocument/2006/relationships/oleObject" Target="../embeddings/oleObject211.bin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3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336.wmf"/><Relationship Id="rId11" Type="http://schemas.openxmlformats.org/officeDocument/2006/relationships/oleObject" Target="../embeddings/oleObject210.bin"/><Relationship Id="rId5" Type="http://schemas.openxmlformats.org/officeDocument/2006/relationships/oleObject" Target="../embeddings/oleObject207.bin"/><Relationship Id="rId10" Type="http://schemas.openxmlformats.org/officeDocument/2006/relationships/image" Target="../media/image338.wmf"/><Relationship Id="rId4" Type="http://schemas.openxmlformats.org/officeDocument/2006/relationships/image" Target="../media/image335.w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340.w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213.bin"/><Relationship Id="rId5" Type="http://schemas.openxmlformats.org/officeDocument/2006/relationships/image" Target="../media/image338.wmf"/><Relationship Id="rId4" Type="http://schemas.openxmlformats.org/officeDocument/2006/relationships/oleObject" Target="../embeddings/oleObject212.bin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6.bin"/><Relationship Id="rId3" Type="http://schemas.openxmlformats.org/officeDocument/2006/relationships/oleObject" Target="../embeddings/oleObject214.bin"/><Relationship Id="rId7" Type="http://schemas.openxmlformats.org/officeDocument/2006/relationships/image" Target="../media/image3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215.bin"/><Relationship Id="rId5" Type="http://schemas.openxmlformats.org/officeDocument/2006/relationships/image" Target="../media/image306.png"/><Relationship Id="rId4" Type="http://schemas.openxmlformats.org/officeDocument/2006/relationships/image" Target="../media/image343.wmf"/><Relationship Id="rId9" Type="http://schemas.openxmlformats.org/officeDocument/2006/relationships/image" Target="../media/image345.w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wmf"/><Relationship Id="rId13" Type="http://schemas.openxmlformats.org/officeDocument/2006/relationships/oleObject" Target="../embeddings/oleObject221.bin"/><Relationship Id="rId18" Type="http://schemas.openxmlformats.org/officeDocument/2006/relationships/image" Target="../media/image352.wmf"/><Relationship Id="rId3" Type="http://schemas.openxmlformats.org/officeDocument/2006/relationships/image" Target="../media/image353.png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349.wmf"/><Relationship Id="rId17" Type="http://schemas.openxmlformats.org/officeDocument/2006/relationships/oleObject" Target="../embeddings/oleObject2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1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46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5" Type="http://schemas.openxmlformats.org/officeDocument/2006/relationships/oleObject" Target="../embeddings/oleObject222.bin"/><Relationship Id="rId10" Type="http://schemas.openxmlformats.org/officeDocument/2006/relationships/image" Target="../media/image348.wmf"/><Relationship Id="rId19" Type="http://schemas.openxmlformats.org/officeDocument/2006/relationships/image" Target="../media/image316.png"/><Relationship Id="rId4" Type="http://schemas.openxmlformats.org/officeDocument/2006/relationships/image" Target="../media/image354.png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350.w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230.png"/><Relationship Id="rId3" Type="http://schemas.openxmlformats.org/officeDocument/2006/relationships/oleObject" Target="../embeddings/oleObject224.bin"/><Relationship Id="rId7" Type="http://schemas.openxmlformats.org/officeDocument/2006/relationships/image" Target="../media/image359.png"/><Relationship Id="rId12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56.wmf"/><Relationship Id="rId11" Type="http://schemas.openxmlformats.org/officeDocument/2006/relationships/oleObject" Target="../embeddings/oleObject227.bin"/><Relationship Id="rId5" Type="http://schemas.openxmlformats.org/officeDocument/2006/relationships/oleObject" Target="../embeddings/oleObject225.bin"/><Relationship Id="rId10" Type="http://schemas.openxmlformats.org/officeDocument/2006/relationships/image" Target="../media/image357.wmf"/><Relationship Id="rId4" Type="http://schemas.openxmlformats.org/officeDocument/2006/relationships/image" Target="../media/image355.wmf"/><Relationship Id="rId9" Type="http://schemas.openxmlformats.org/officeDocument/2006/relationships/oleObject" Target="../embeddings/oleObject226.bin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63.png"/><Relationship Id="rId7" Type="http://schemas.openxmlformats.org/officeDocument/2006/relationships/image" Target="../media/image3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229.bin"/><Relationship Id="rId5" Type="http://schemas.openxmlformats.org/officeDocument/2006/relationships/image" Target="../media/image361.wmf"/><Relationship Id="rId4" Type="http://schemas.openxmlformats.org/officeDocument/2006/relationships/oleObject" Target="../embeddings/oleObject228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wmf"/><Relationship Id="rId3" Type="http://schemas.openxmlformats.org/officeDocument/2006/relationships/oleObject" Target="../embeddings/oleObject230.bin"/><Relationship Id="rId7" Type="http://schemas.openxmlformats.org/officeDocument/2006/relationships/oleObject" Target="../embeddings/oleObject232.bin"/><Relationship Id="rId12" Type="http://schemas.openxmlformats.org/officeDocument/2006/relationships/image" Target="../media/image3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366.wmf"/><Relationship Id="rId11" Type="http://schemas.openxmlformats.org/officeDocument/2006/relationships/oleObject" Target="../embeddings/oleObject234.bin"/><Relationship Id="rId5" Type="http://schemas.openxmlformats.org/officeDocument/2006/relationships/oleObject" Target="../embeddings/oleObject231.bin"/><Relationship Id="rId10" Type="http://schemas.openxmlformats.org/officeDocument/2006/relationships/image" Target="../media/image368.wmf"/><Relationship Id="rId4" Type="http://schemas.openxmlformats.org/officeDocument/2006/relationships/image" Target="../media/image365.wmf"/><Relationship Id="rId9" Type="http://schemas.openxmlformats.org/officeDocument/2006/relationships/oleObject" Target="../embeddings/oleObject23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371.png"/><Relationship Id="rId4" Type="http://schemas.openxmlformats.org/officeDocument/2006/relationships/image" Target="../media/image370.w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376.png"/><Relationship Id="rId11" Type="http://schemas.openxmlformats.org/officeDocument/2006/relationships/image" Target="../media/image372.wmf"/><Relationship Id="rId5" Type="http://schemas.openxmlformats.org/officeDocument/2006/relationships/image" Target="../media/image375.png"/><Relationship Id="rId10" Type="http://schemas.openxmlformats.org/officeDocument/2006/relationships/oleObject" Target="../embeddings/oleObject236.bin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75.png"/><Relationship Id="rId12" Type="http://schemas.openxmlformats.org/officeDocument/2006/relationships/image" Target="../media/image382.wmf"/><Relationship Id="rId17" Type="http://schemas.openxmlformats.org/officeDocument/2006/relationships/image" Target="../media/image38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1.bin"/><Relationship Id="rId1" Type="http://schemas.openxmlformats.org/officeDocument/2006/relationships/vmlDrawing" Target="../drawings/vmlDrawing80.vml"/><Relationship Id="rId6" Type="http://schemas.openxmlformats.org/officeDocument/2006/relationships/image" Target="../media/image378.png"/><Relationship Id="rId11" Type="http://schemas.openxmlformats.org/officeDocument/2006/relationships/oleObject" Target="../embeddings/oleObject239.bin"/><Relationship Id="rId5" Type="http://schemas.openxmlformats.org/officeDocument/2006/relationships/image" Target="../media/image380.wmf"/><Relationship Id="rId15" Type="http://schemas.openxmlformats.org/officeDocument/2006/relationships/image" Target="../media/image383.wmf"/><Relationship Id="rId10" Type="http://schemas.openxmlformats.org/officeDocument/2006/relationships/image" Target="../media/image381.wmf"/><Relationship Id="rId4" Type="http://schemas.openxmlformats.org/officeDocument/2006/relationships/oleObject" Target="../embeddings/oleObject237.bin"/><Relationship Id="rId9" Type="http://schemas.openxmlformats.org/officeDocument/2006/relationships/oleObject" Target="../embeddings/oleObject238.bin"/><Relationship Id="rId14" Type="http://schemas.openxmlformats.org/officeDocument/2006/relationships/oleObject" Target="../embeddings/oleObject240.bin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243.bin"/><Relationship Id="rId5" Type="http://schemas.openxmlformats.org/officeDocument/2006/relationships/image" Target="../media/image385.wmf"/><Relationship Id="rId4" Type="http://schemas.openxmlformats.org/officeDocument/2006/relationships/oleObject" Target="../embeddings/oleObject242.bin"/><Relationship Id="rId9" Type="http://schemas.openxmlformats.org/officeDocument/2006/relationships/image" Target="../media/image387.w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88.w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389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8.bin"/><Relationship Id="rId13" Type="http://schemas.openxmlformats.org/officeDocument/2006/relationships/image" Target="../media/image394.wmf"/><Relationship Id="rId18" Type="http://schemas.openxmlformats.org/officeDocument/2006/relationships/oleObject" Target="../embeddings/oleObject253.bin"/><Relationship Id="rId3" Type="http://schemas.openxmlformats.org/officeDocument/2006/relationships/oleObject" Target="../embeddings/oleObject246.bin"/><Relationship Id="rId7" Type="http://schemas.openxmlformats.org/officeDocument/2006/relationships/image" Target="../media/image3600.png"/><Relationship Id="rId12" Type="http://schemas.openxmlformats.org/officeDocument/2006/relationships/oleObject" Target="../embeddings/oleObject250.bin"/><Relationship Id="rId17" Type="http://schemas.openxmlformats.org/officeDocument/2006/relationships/image" Target="../media/image39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52.bin"/><Relationship Id="rId1" Type="http://schemas.openxmlformats.org/officeDocument/2006/relationships/vmlDrawing" Target="../drawings/vmlDrawing83.vml"/><Relationship Id="rId6" Type="http://schemas.openxmlformats.org/officeDocument/2006/relationships/image" Target="../media/image391.wmf"/><Relationship Id="rId11" Type="http://schemas.openxmlformats.org/officeDocument/2006/relationships/image" Target="../media/image393.wmf"/><Relationship Id="rId5" Type="http://schemas.openxmlformats.org/officeDocument/2006/relationships/oleObject" Target="../embeddings/oleObject247.bin"/><Relationship Id="rId15" Type="http://schemas.openxmlformats.org/officeDocument/2006/relationships/image" Target="../media/image395.wmf"/><Relationship Id="rId10" Type="http://schemas.openxmlformats.org/officeDocument/2006/relationships/oleObject" Target="../embeddings/oleObject249.bin"/><Relationship Id="rId19" Type="http://schemas.openxmlformats.org/officeDocument/2006/relationships/image" Target="../media/image397.wmf"/><Relationship Id="rId4" Type="http://schemas.openxmlformats.org/officeDocument/2006/relationships/image" Target="../media/image390.wmf"/><Relationship Id="rId9" Type="http://schemas.openxmlformats.org/officeDocument/2006/relationships/image" Target="../media/image392.wmf"/><Relationship Id="rId14" Type="http://schemas.openxmlformats.org/officeDocument/2006/relationships/oleObject" Target="../embeddings/oleObject251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w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7.bin"/><Relationship Id="rId13" Type="http://schemas.openxmlformats.org/officeDocument/2006/relationships/image" Target="../media/image406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3.wmf"/><Relationship Id="rId12" Type="http://schemas.openxmlformats.org/officeDocument/2006/relationships/oleObject" Target="../embeddings/oleObject2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256.bin"/><Relationship Id="rId11" Type="http://schemas.openxmlformats.org/officeDocument/2006/relationships/image" Target="../media/image405.wmf"/><Relationship Id="rId5" Type="http://schemas.openxmlformats.org/officeDocument/2006/relationships/image" Target="../media/image402.wmf"/><Relationship Id="rId10" Type="http://schemas.openxmlformats.org/officeDocument/2006/relationships/oleObject" Target="../embeddings/oleObject258.bin"/><Relationship Id="rId4" Type="http://schemas.openxmlformats.org/officeDocument/2006/relationships/oleObject" Target="../embeddings/oleObject255.bin"/><Relationship Id="rId9" Type="http://schemas.openxmlformats.org/officeDocument/2006/relationships/image" Target="../media/image404.w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408.png"/><Relationship Id="rId5" Type="http://schemas.openxmlformats.org/officeDocument/2006/relationships/image" Target="../media/image407.wmf"/><Relationship Id="rId4" Type="http://schemas.openxmlformats.org/officeDocument/2006/relationships/oleObject" Target="../embeddings/oleObject260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262.bin"/><Relationship Id="rId5" Type="http://schemas.openxmlformats.org/officeDocument/2006/relationships/image" Target="../media/image411.wmf"/><Relationship Id="rId4" Type="http://schemas.openxmlformats.org/officeDocument/2006/relationships/oleObject" Target="../embeddings/oleObject261.bin"/><Relationship Id="rId9" Type="http://schemas.openxmlformats.org/officeDocument/2006/relationships/image" Target="../media/image413.w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6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265.bin"/><Relationship Id="rId11" Type="http://schemas.openxmlformats.org/officeDocument/2006/relationships/image" Target="../media/image417.wmf"/><Relationship Id="rId5" Type="http://schemas.openxmlformats.org/officeDocument/2006/relationships/image" Target="../media/image414.wmf"/><Relationship Id="rId10" Type="http://schemas.openxmlformats.org/officeDocument/2006/relationships/oleObject" Target="../embeddings/oleObject267.bin"/><Relationship Id="rId4" Type="http://schemas.openxmlformats.org/officeDocument/2006/relationships/oleObject" Target="../embeddings/oleObject264.bin"/><Relationship Id="rId9" Type="http://schemas.openxmlformats.org/officeDocument/2006/relationships/image" Target="../media/image416.w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0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269.bin"/><Relationship Id="rId11" Type="http://schemas.openxmlformats.org/officeDocument/2006/relationships/image" Target="../media/image420.wmf"/><Relationship Id="rId5" Type="http://schemas.openxmlformats.org/officeDocument/2006/relationships/image" Target="../media/image416.wmf"/><Relationship Id="rId10" Type="http://schemas.openxmlformats.org/officeDocument/2006/relationships/oleObject" Target="../embeddings/oleObject271.bin"/><Relationship Id="rId4" Type="http://schemas.openxmlformats.org/officeDocument/2006/relationships/oleObject" Target="../embeddings/oleObject268.bin"/><Relationship Id="rId9" Type="http://schemas.openxmlformats.org/officeDocument/2006/relationships/image" Target="../media/image419.w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4.bin"/><Relationship Id="rId13" Type="http://schemas.openxmlformats.org/officeDocument/2006/relationships/image" Target="../media/image425.wmf"/><Relationship Id="rId18" Type="http://schemas.openxmlformats.org/officeDocument/2006/relationships/oleObject" Target="../embeddings/oleObject279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22.wmf"/><Relationship Id="rId12" Type="http://schemas.openxmlformats.org/officeDocument/2006/relationships/oleObject" Target="../embeddings/oleObject276.bin"/><Relationship Id="rId17" Type="http://schemas.openxmlformats.org/officeDocument/2006/relationships/image" Target="../media/image4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8.bin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273.bin"/><Relationship Id="rId11" Type="http://schemas.openxmlformats.org/officeDocument/2006/relationships/image" Target="../media/image424.wmf"/><Relationship Id="rId5" Type="http://schemas.openxmlformats.org/officeDocument/2006/relationships/image" Target="../media/image421.wmf"/><Relationship Id="rId15" Type="http://schemas.openxmlformats.org/officeDocument/2006/relationships/image" Target="../media/image426.wmf"/><Relationship Id="rId10" Type="http://schemas.openxmlformats.org/officeDocument/2006/relationships/oleObject" Target="../embeddings/oleObject275.bin"/><Relationship Id="rId19" Type="http://schemas.openxmlformats.org/officeDocument/2006/relationships/image" Target="../media/image428.wmf"/><Relationship Id="rId4" Type="http://schemas.openxmlformats.org/officeDocument/2006/relationships/oleObject" Target="../embeddings/oleObject272.bin"/><Relationship Id="rId9" Type="http://schemas.openxmlformats.org/officeDocument/2006/relationships/image" Target="../media/image423.wmf"/><Relationship Id="rId14" Type="http://schemas.openxmlformats.org/officeDocument/2006/relationships/oleObject" Target="../embeddings/oleObject277.bin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429.wmf"/><Relationship Id="rId4" Type="http://schemas.openxmlformats.org/officeDocument/2006/relationships/oleObject" Target="../embeddings/oleObject280.bin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wmf"/><Relationship Id="rId3" Type="http://schemas.openxmlformats.org/officeDocument/2006/relationships/image" Target="../media/image438.png"/><Relationship Id="rId7" Type="http://schemas.openxmlformats.org/officeDocument/2006/relationships/oleObject" Target="../embeddings/oleObject2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436.w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43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4170.png"/><Relationship Id="rId5" Type="http://schemas.openxmlformats.org/officeDocument/2006/relationships/image" Target="../media/image447.png"/><Relationship Id="rId4" Type="http://schemas.openxmlformats.org/officeDocument/2006/relationships/image" Target="../media/image446.wmf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wmf"/><Relationship Id="rId3" Type="http://schemas.openxmlformats.org/officeDocument/2006/relationships/oleObject" Target="../embeddings/oleObject284.bin"/><Relationship Id="rId7" Type="http://schemas.openxmlformats.org/officeDocument/2006/relationships/oleObject" Target="../embeddings/oleObject2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471.wmf"/><Relationship Id="rId5" Type="http://schemas.openxmlformats.org/officeDocument/2006/relationships/oleObject" Target="../embeddings/oleObject285.bin"/><Relationship Id="rId10" Type="http://schemas.openxmlformats.org/officeDocument/2006/relationships/image" Target="../media/image473.wmf"/><Relationship Id="rId4" Type="http://schemas.openxmlformats.org/officeDocument/2006/relationships/image" Target="../media/image470.wmf"/><Relationship Id="rId9" Type="http://schemas.openxmlformats.org/officeDocument/2006/relationships/oleObject" Target="../embeddings/oleObject287.bin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wmf"/><Relationship Id="rId3" Type="http://schemas.openxmlformats.org/officeDocument/2006/relationships/oleObject" Target="../embeddings/oleObject288.bin"/><Relationship Id="rId7" Type="http://schemas.openxmlformats.org/officeDocument/2006/relationships/oleObject" Target="../embeddings/oleObject2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475.wmf"/><Relationship Id="rId11" Type="http://schemas.openxmlformats.org/officeDocument/2006/relationships/image" Target="../media/image477.wmf"/><Relationship Id="rId5" Type="http://schemas.openxmlformats.org/officeDocument/2006/relationships/oleObject" Target="../embeddings/oleObject289.bin"/><Relationship Id="rId10" Type="http://schemas.openxmlformats.org/officeDocument/2006/relationships/oleObject" Target="../embeddings/oleObject291.bin"/><Relationship Id="rId4" Type="http://schemas.openxmlformats.org/officeDocument/2006/relationships/image" Target="../media/image474.wmf"/><Relationship Id="rId9" Type="http://schemas.openxmlformats.org/officeDocument/2006/relationships/image" Target="../media/image458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4.bin"/><Relationship Id="rId3" Type="http://schemas.openxmlformats.org/officeDocument/2006/relationships/oleObject" Target="../embeddings/oleObject292.bin"/><Relationship Id="rId7" Type="http://schemas.openxmlformats.org/officeDocument/2006/relationships/image" Target="../media/image479.wmf"/><Relationship Id="rId12" Type="http://schemas.openxmlformats.org/officeDocument/2006/relationships/image" Target="../media/image46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293.bin"/><Relationship Id="rId11" Type="http://schemas.openxmlformats.org/officeDocument/2006/relationships/image" Target="../media/image480.wmf"/><Relationship Id="rId5" Type="http://schemas.openxmlformats.org/officeDocument/2006/relationships/image" Target="../media/image4620.png"/><Relationship Id="rId10" Type="http://schemas.openxmlformats.org/officeDocument/2006/relationships/oleObject" Target="../embeddings/oleObject295.bin"/><Relationship Id="rId4" Type="http://schemas.openxmlformats.org/officeDocument/2006/relationships/image" Target="../media/image478.wmf"/><Relationship Id="rId9" Type="http://schemas.openxmlformats.org/officeDocument/2006/relationships/image" Target="../media/image474.wmf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wmf"/><Relationship Id="rId3" Type="http://schemas.openxmlformats.org/officeDocument/2006/relationships/oleObject" Target="../embeddings/oleObject296.bin"/><Relationship Id="rId7" Type="http://schemas.openxmlformats.org/officeDocument/2006/relationships/oleObject" Target="../embeddings/oleObject2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482.wmf"/><Relationship Id="rId5" Type="http://schemas.openxmlformats.org/officeDocument/2006/relationships/oleObject" Target="../embeddings/oleObject297.bin"/><Relationship Id="rId4" Type="http://schemas.openxmlformats.org/officeDocument/2006/relationships/image" Target="../media/image481.wmf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wmf"/><Relationship Id="rId3" Type="http://schemas.openxmlformats.org/officeDocument/2006/relationships/oleObject" Target="../embeddings/oleObject299.bin"/><Relationship Id="rId7" Type="http://schemas.openxmlformats.org/officeDocument/2006/relationships/oleObject" Target="../embeddings/oleObject301.bin"/><Relationship Id="rId12" Type="http://schemas.openxmlformats.org/officeDocument/2006/relationships/image" Target="../media/image4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485.wmf"/><Relationship Id="rId11" Type="http://schemas.openxmlformats.org/officeDocument/2006/relationships/oleObject" Target="../embeddings/oleObject303.bin"/><Relationship Id="rId5" Type="http://schemas.openxmlformats.org/officeDocument/2006/relationships/oleObject" Target="../embeddings/oleObject300.bin"/><Relationship Id="rId10" Type="http://schemas.openxmlformats.org/officeDocument/2006/relationships/image" Target="../media/image487.wmf"/><Relationship Id="rId4" Type="http://schemas.openxmlformats.org/officeDocument/2006/relationships/image" Target="../media/image484.wmf"/><Relationship Id="rId9" Type="http://schemas.openxmlformats.org/officeDocument/2006/relationships/oleObject" Target="../embeddings/oleObject302.bin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wmf"/><Relationship Id="rId13" Type="http://schemas.openxmlformats.org/officeDocument/2006/relationships/oleObject" Target="../embeddings/oleObject309.bin"/><Relationship Id="rId3" Type="http://schemas.openxmlformats.org/officeDocument/2006/relationships/oleObject" Target="../embeddings/oleObject304.bin"/><Relationship Id="rId7" Type="http://schemas.openxmlformats.org/officeDocument/2006/relationships/oleObject" Target="../embeddings/oleObject306.bin"/><Relationship Id="rId12" Type="http://schemas.openxmlformats.org/officeDocument/2006/relationships/image" Target="../media/image4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486.wmf"/><Relationship Id="rId11" Type="http://schemas.openxmlformats.org/officeDocument/2006/relationships/oleObject" Target="../embeddings/oleObject308.bin"/><Relationship Id="rId5" Type="http://schemas.openxmlformats.org/officeDocument/2006/relationships/oleObject" Target="../embeddings/oleObject305.bin"/><Relationship Id="rId10" Type="http://schemas.openxmlformats.org/officeDocument/2006/relationships/image" Target="../media/image490.wmf"/><Relationship Id="rId4" Type="http://schemas.openxmlformats.org/officeDocument/2006/relationships/image" Target="../media/image489.wmf"/><Relationship Id="rId9" Type="http://schemas.openxmlformats.org/officeDocument/2006/relationships/oleObject" Target="../embeddings/oleObject307.bin"/><Relationship Id="rId14" Type="http://schemas.openxmlformats.org/officeDocument/2006/relationships/image" Target="../media/image492.w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494.w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49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wmf"/><Relationship Id="rId3" Type="http://schemas.openxmlformats.org/officeDocument/2006/relationships/oleObject" Target="../embeddings/oleObject312.bin"/><Relationship Id="rId7" Type="http://schemas.openxmlformats.org/officeDocument/2006/relationships/oleObject" Target="../embeddings/oleObject3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496.wmf"/><Relationship Id="rId5" Type="http://schemas.openxmlformats.org/officeDocument/2006/relationships/oleObject" Target="../embeddings/oleObject313.bin"/><Relationship Id="rId10" Type="http://schemas.openxmlformats.org/officeDocument/2006/relationships/image" Target="../media/image498.wmf"/><Relationship Id="rId4" Type="http://schemas.openxmlformats.org/officeDocument/2006/relationships/image" Target="../media/image495.wmf"/><Relationship Id="rId9" Type="http://schemas.openxmlformats.org/officeDocument/2006/relationships/oleObject" Target="../embeddings/oleObject315.bin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wmf"/><Relationship Id="rId13" Type="http://schemas.openxmlformats.org/officeDocument/2006/relationships/oleObject" Target="../embeddings/oleObject321.bin"/><Relationship Id="rId18" Type="http://schemas.openxmlformats.org/officeDocument/2006/relationships/image" Target="../media/image113.wmf"/><Relationship Id="rId3" Type="http://schemas.openxmlformats.org/officeDocument/2006/relationships/oleObject" Target="../embeddings/oleObject316.bin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3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500.wmf"/><Relationship Id="rId11" Type="http://schemas.openxmlformats.org/officeDocument/2006/relationships/oleObject" Target="../embeddings/oleObject320.bin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10" Type="http://schemas.openxmlformats.org/officeDocument/2006/relationships/image" Target="../media/image109.wmf"/><Relationship Id="rId4" Type="http://schemas.openxmlformats.org/officeDocument/2006/relationships/image" Target="../media/image499.w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111.wmf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13" Type="http://schemas.openxmlformats.org/officeDocument/2006/relationships/oleObject" Target="../embeddings/oleObject329.bin"/><Relationship Id="rId18" Type="http://schemas.openxmlformats.org/officeDocument/2006/relationships/image" Target="../media/image118.wmf"/><Relationship Id="rId3" Type="http://schemas.openxmlformats.org/officeDocument/2006/relationships/oleObject" Target="../embeddings/oleObject324.bin"/><Relationship Id="rId7" Type="http://schemas.openxmlformats.org/officeDocument/2006/relationships/oleObject" Target="../embeddings/oleObject326.bin"/><Relationship Id="rId12" Type="http://schemas.openxmlformats.org/officeDocument/2006/relationships/image" Target="../media/image504.wmf"/><Relationship Id="rId17" Type="http://schemas.openxmlformats.org/officeDocument/2006/relationships/oleObject" Target="../embeddings/oleObject33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6.wmf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328.bin"/><Relationship Id="rId5" Type="http://schemas.openxmlformats.org/officeDocument/2006/relationships/oleObject" Target="../embeddings/oleObject325.bin"/><Relationship Id="rId15" Type="http://schemas.openxmlformats.org/officeDocument/2006/relationships/oleObject" Target="../embeddings/oleObject330.bin"/><Relationship Id="rId10" Type="http://schemas.openxmlformats.org/officeDocument/2006/relationships/image" Target="../media/image503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327.bin"/><Relationship Id="rId14" Type="http://schemas.openxmlformats.org/officeDocument/2006/relationships/image" Target="../media/image505.wmf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wmf"/><Relationship Id="rId3" Type="http://schemas.openxmlformats.org/officeDocument/2006/relationships/oleObject" Target="../embeddings/oleObject332.bin"/><Relationship Id="rId7" Type="http://schemas.openxmlformats.org/officeDocument/2006/relationships/oleObject" Target="../embeddings/oleObject3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507.wmf"/><Relationship Id="rId5" Type="http://schemas.openxmlformats.org/officeDocument/2006/relationships/oleObject" Target="../embeddings/oleObject333.bin"/><Relationship Id="rId10" Type="http://schemas.openxmlformats.org/officeDocument/2006/relationships/image" Target="../media/image509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335.bin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wmf"/><Relationship Id="rId13" Type="http://schemas.openxmlformats.org/officeDocument/2006/relationships/oleObject" Target="../embeddings/oleObject341.bin"/><Relationship Id="rId18" Type="http://schemas.openxmlformats.org/officeDocument/2006/relationships/image" Target="../media/image517.wmf"/><Relationship Id="rId3" Type="http://schemas.openxmlformats.org/officeDocument/2006/relationships/oleObject" Target="../embeddings/oleObject336.bin"/><Relationship Id="rId21" Type="http://schemas.openxmlformats.org/officeDocument/2006/relationships/oleObject" Target="../embeddings/oleObject345.bin"/><Relationship Id="rId7" Type="http://schemas.openxmlformats.org/officeDocument/2006/relationships/oleObject" Target="../embeddings/oleObject338.bin"/><Relationship Id="rId12" Type="http://schemas.openxmlformats.org/officeDocument/2006/relationships/image" Target="../media/image514.wmf"/><Relationship Id="rId17" Type="http://schemas.openxmlformats.org/officeDocument/2006/relationships/oleObject" Target="../embeddings/oleObject3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6.wmf"/><Relationship Id="rId20" Type="http://schemas.openxmlformats.org/officeDocument/2006/relationships/image" Target="../media/image518.wmf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511.wmf"/><Relationship Id="rId11" Type="http://schemas.openxmlformats.org/officeDocument/2006/relationships/oleObject" Target="../embeddings/oleObject340.bin"/><Relationship Id="rId24" Type="http://schemas.openxmlformats.org/officeDocument/2006/relationships/image" Target="../media/image520.wmf"/><Relationship Id="rId5" Type="http://schemas.openxmlformats.org/officeDocument/2006/relationships/oleObject" Target="../embeddings/oleObject337.bin"/><Relationship Id="rId15" Type="http://schemas.openxmlformats.org/officeDocument/2006/relationships/oleObject" Target="../embeddings/oleObject342.bin"/><Relationship Id="rId23" Type="http://schemas.openxmlformats.org/officeDocument/2006/relationships/oleObject" Target="../embeddings/oleObject346.bin"/><Relationship Id="rId10" Type="http://schemas.openxmlformats.org/officeDocument/2006/relationships/image" Target="../media/image513.wmf"/><Relationship Id="rId19" Type="http://schemas.openxmlformats.org/officeDocument/2006/relationships/oleObject" Target="../embeddings/oleObject344.bin"/><Relationship Id="rId4" Type="http://schemas.openxmlformats.org/officeDocument/2006/relationships/image" Target="../media/image510.wmf"/><Relationship Id="rId9" Type="http://schemas.openxmlformats.org/officeDocument/2006/relationships/oleObject" Target="../embeddings/oleObject339.bin"/><Relationship Id="rId14" Type="http://schemas.openxmlformats.org/officeDocument/2006/relationships/image" Target="../media/image515.wmf"/><Relationship Id="rId22" Type="http://schemas.openxmlformats.org/officeDocument/2006/relationships/image" Target="../media/image519.w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2.wmf"/><Relationship Id="rId9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11" Type="http://schemas.openxmlformats.org/officeDocument/2006/relationships/image" Target="../media/image61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2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65.emf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64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2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oleObject" Target="../embeddings/oleObject29.bin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8.png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90.png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3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8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1.emf"/><Relationship Id="rId18" Type="http://schemas.openxmlformats.org/officeDocument/2006/relationships/image" Target="../media/image94.png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88.wmf"/><Relationship Id="rId1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png"/><Relationship Id="rId20" Type="http://schemas.openxmlformats.org/officeDocument/2006/relationships/image" Target="../media/image90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89.wmf"/><Relationship Id="rId10" Type="http://schemas.openxmlformats.org/officeDocument/2006/relationships/image" Target="../media/image87.wmf"/><Relationship Id="rId19" Type="http://schemas.openxmlformats.org/officeDocument/2006/relationships/oleObject" Target="../embeddings/oleObject43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40.bin"/><Relationship Id="rId14" Type="http://schemas.openxmlformats.org/officeDocument/2006/relationships/oleObject" Target="../embeddings/oleObject4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101.wmf"/><Relationship Id="rId3" Type="http://schemas.openxmlformats.org/officeDocument/2006/relationships/oleObject" Target="../embeddings/oleObject44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5.png"/><Relationship Id="rId11" Type="http://schemas.openxmlformats.org/officeDocument/2006/relationships/oleObject" Target="../embeddings/oleObject47.bin"/><Relationship Id="rId5" Type="http://schemas.openxmlformats.org/officeDocument/2006/relationships/image" Target="../media/image104.png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95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99.wmf"/><Relationship Id="rId22" Type="http://schemas.openxmlformats.org/officeDocument/2006/relationships/image" Target="../media/image10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113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2.wmf"/><Relationship Id="rId20" Type="http://schemas.openxmlformats.org/officeDocument/2006/relationships/image" Target="../media/image114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109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11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20.png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26.png"/><Relationship Id="rId4" Type="http://schemas.openxmlformats.org/officeDocument/2006/relationships/image" Target="../media/image122.wmf"/><Relationship Id="rId9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2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1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9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31.wmf"/><Relationship Id="rId4" Type="http://schemas.openxmlformats.org/officeDocument/2006/relationships/image" Target="../media/image128.wmf"/><Relationship Id="rId9" Type="http://schemas.openxmlformats.org/officeDocument/2006/relationships/oleObject" Target="../embeddings/oleObject7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136.png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3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150.png"/><Relationship Id="rId7" Type="http://schemas.openxmlformats.org/officeDocument/2006/relationships/image" Target="../media/image1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9.emf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3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19.png"/><Relationship Id="rId7" Type="http://schemas.openxmlformats.org/officeDocument/2006/relationships/image" Target="../media/image1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2.emf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15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2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149.w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5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95.bin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58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63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65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68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7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7" Type="http://schemas.openxmlformats.org/officeDocument/2006/relationships/image" Target="../media/image1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108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81.wmf"/><Relationship Id="rId18" Type="http://schemas.openxmlformats.org/officeDocument/2006/relationships/oleObject" Target="../embeddings/oleObject117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85.wmf"/><Relationship Id="rId7" Type="http://schemas.openxmlformats.org/officeDocument/2006/relationships/image" Target="../media/image178.wmf"/><Relationship Id="rId12" Type="http://schemas.openxmlformats.org/officeDocument/2006/relationships/oleObject" Target="../embeddings/oleObject114.bin"/><Relationship Id="rId17" Type="http://schemas.openxmlformats.org/officeDocument/2006/relationships/image" Target="../media/image18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6.bin"/><Relationship Id="rId20" Type="http://schemas.openxmlformats.org/officeDocument/2006/relationships/oleObject" Target="../embeddings/oleObject118.bin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80.wmf"/><Relationship Id="rId5" Type="http://schemas.openxmlformats.org/officeDocument/2006/relationships/image" Target="../media/image177.wmf"/><Relationship Id="rId15" Type="http://schemas.openxmlformats.org/officeDocument/2006/relationships/image" Target="../media/image182.wmf"/><Relationship Id="rId10" Type="http://schemas.openxmlformats.org/officeDocument/2006/relationships/oleObject" Target="../embeddings/oleObject113.bin"/><Relationship Id="rId19" Type="http://schemas.openxmlformats.org/officeDocument/2006/relationships/image" Target="../media/image184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79.wmf"/><Relationship Id="rId14" Type="http://schemas.openxmlformats.org/officeDocument/2006/relationships/oleObject" Target="../embeddings/oleObject11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86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8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87.wmf"/><Relationship Id="rId4" Type="http://schemas.openxmlformats.org/officeDocument/2006/relationships/oleObject" Target="../embeddings/oleObject12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2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25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04.png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126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20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3" Type="http://schemas.openxmlformats.org/officeDocument/2006/relationships/image" Target="../media/image214.png"/><Relationship Id="rId7" Type="http://schemas.openxmlformats.org/officeDocument/2006/relationships/oleObject" Target="../embeddings/oleObject1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19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221.wmf"/><Relationship Id="rId4" Type="http://schemas.openxmlformats.org/officeDocument/2006/relationships/image" Target="../media/image218.wmf"/><Relationship Id="rId9" Type="http://schemas.openxmlformats.org/officeDocument/2006/relationships/oleObject" Target="../embeddings/oleObject135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13" Type="http://schemas.openxmlformats.org/officeDocument/2006/relationships/oleObject" Target="../embeddings/oleObject142.bin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12" Type="http://schemas.openxmlformats.org/officeDocument/2006/relationships/image" Target="../media/image23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6.wmf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31.wmf"/><Relationship Id="rId11" Type="http://schemas.openxmlformats.org/officeDocument/2006/relationships/oleObject" Target="../embeddings/oleObject141.bin"/><Relationship Id="rId5" Type="http://schemas.openxmlformats.org/officeDocument/2006/relationships/oleObject" Target="../embeddings/oleObject138.bin"/><Relationship Id="rId15" Type="http://schemas.openxmlformats.org/officeDocument/2006/relationships/oleObject" Target="../embeddings/oleObject143.bin"/><Relationship Id="rId10" Type="http://schemas.openxmlformats.org/officeDocument/2006/relationships/image" Target="../media/image233.wmf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140.bin"/><Relationship Id="rId14" Type="http://schemas.openxmlformats.org/officeDocument/2006/relationships/image" Target="../media/image23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2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41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243.wmf"/><Relationship Id="rId4" Type="http://schemas.openxmlformats.org/officeDocument/2006/relationships/image" Target="../media/image240.wmf"/><Relationship Id="rId9" Type="http://schemas.openxmlformats.org/officeDocument/2006/relationships/oleObject" Target="../embeddings/oleObject147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245.wmf"/><Relationship Id="rId4" Type="http://schemas.openxmlformats.org/officeDocument/2006/relationships/oleObject" Target="../embeddings/oleObject149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pearsoncmg.com/ph/bp/bp_stock_econometrics_4_cw/content/datapages/replication/Econometrics4e_Replication_Files.zip" TargetMode="External"/><Relationship Id="rId2" Type="http://schemas.openxmlformats.org/officeDocument/2006/relationships/hyperlink" Target="https://media.pearsoncmg.com/ph/bp/bp_stock_econometrics_4_cw/#datafiles" TargetMode="Externa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13" Type="http://schemas.openxmlformats.org/officeDocument/2006/relationships/oleObject" Target="../embeddings/oleObject155.bin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25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7.png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51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5" Type="http://schemas.openxmlformats.org/officeDocument/2006/relationships/image" Target="../media/image256.png"/><Relationship Id="rId10" Type="http://schemas.openxmlformats.org/officeDocument/2006/relationships/image" Target="../media/image253.wmf"/><Relationship Id="rId4" Type="http://schemas.openxmlformats.org/officeDocument/2006/relationships/image" Target="../media/image250.w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255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w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61.wmf"/><Relationship Id="rId11" Type="http://schemas.openxmlformats.org/officeDocument/2006/relationships/image" Target="../media/image264.emf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263.wmf"/><Relationship Id="rId4" Type="http://schemas.openxmlformats.org/officeDocument/2006/relationships/image" Target="../media/image260.wmf"/><Relationship Id="rId9" Type="http://schemas.openxmlformats.org/officeDocument/2006/relationships/oleObject" Target="../embeddings/oleObject159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268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163.bin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7831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CD0A1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内生性与</a:t>
            </a:r>
            <a:r>
              <a:rPr lang="en-US" altLang="zh-CN" sz="6000" dirty="0">
                <a:solidFill>
                  <a:srgbClr val="CD0A1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ERM</a:t>
            </a:r>
            <a:r>
              <a:rPr lang="zh-CN" altLang="en-US" sz="6000" dirty="0">
                <a:solidFill>
                  <a:srgbClr val="CD0A1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专题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26863" y="3601058"/>
            <a:ext cx="4031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陈传波</a:t>
            </a:r>
            <a:endParaRPr lang="en-US" altLang="zh-CN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endParaRPr lang="en-US" altLang="zh-CN" sz="2800" dirty="0">
              <a:solidFill>
                <a:srgbClr val="CD0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CD0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chris@ruc.edu.cn</a:t>
            </a:r>
            <a:endParaRPr lang="en-US" altLang="zh-CN" sz="2400" dirty="0">
              <a:solidFill>
                <a:srgbClr val="CD0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3A50-9FFF-4CCB-BD1C-0FCEB5B9F5CE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A7F27-03B8-4061-A296-0403CCA889D8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9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" y="828136"/>
            <a:ext cx="6133752" cy="50319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612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大数定律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均值依概率收敛到期望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6543" y="1881585"/>
            <a:ext cx="5063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大数定理：</a:t>
            </a:r>
            <a:r>
              <a:rPr lang="en-US" altLang="zh-CN" sz="2400" dirty="0" err="1"/>
              <a:t>iid</a:t>
            </a:r>
            <a:r>
              <a:rPr lang="zh-CN" altLang="en-US" sz="2400" dirty="0"/>
              <a:t>且</a:t>
            </a:r>
            <a:r>
              <a:rPr lang="en-US" altLang="zh-CN" sz="2400" dirty="0"/>
              <a:t>Ex</a:t>
            </a:r>
            <a:r>
              <a:rPr lang="zh-CN" altLang="en-US" sz="2400" dirty="0"/>
              <a:t>存在</a:t>
            </a:r>
            <a:r>
              <a:rPr lang="zh-CN" altLang="zh-CN" sz="2400" dirty="0"/>
              <a:t>，</a:t>
            </a:r>
            <a:r>
              <a:rPr lang="zh-CN" altLang="en-US" sz="2400" dirty="0"/>
              <a:t>样本</a:t>
            </a:r>
            <a:r>
              <a:rPr lang="zh-CN" altLang="zh-CN" sz="2400" dirty="0"/>
              <a:t>均值随样本量趋于无穷</a:t>
            </a:r>
            <a:r>
              <a:rPr lang="zh-CN" altLang="en-US" sz="2400" dirty="0"/>
              <a:t>而</a:t>
            </a:r>
            <a:r>
              <a:rPr lang="zh-CN" altLang="zh-CN" sz="2400" dirty="0"/>
              <a:t>收敛于</a:t>
            </a:r>
            <a:r>
              <a:rPr lang="zh-CN" altLang="en-US" sz="2400" dirty="0"/>
              <a:t>总体</a:t>
            </a:r>
            <a:r>
              <a:rPr lang="zh-CN" altLang="zh-CN" sz="2400" dirty="0"/>
              <a:t>期望。</a:t>
            </a:r>
            <a:endParaRPr lang="en-US" altLang="zh-CN" sz="24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192995"/>
              </p:ext>
            </p:extLst>
          </p:nvPr>
        </p:nvGraphicFramePr>
        <p:xfrm>
          <a:off x="1448549" y="2909561"/>
          <a:ext cx="360362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37" name="公式" r:id="rId4" imgW="1536480" imgH="736560" progId="Equation.3">
                  <p:embed/>
                </p:oleObj>
              </mc:Choice>
              <mc:Fallback>
                <p:oleObj name="公式" r:id="rId4" imgW="153648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549" y="2909561"/>
                        <a:ext cx="3603625" cy="17367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215014" y="966354"/>
            <a:ext cx="2734573" cy="2246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10000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seed 789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x=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rlaplace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(0,100)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n=_n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mx=sum(x)/n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mx n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441121"/>
              </p:ext>
            </p:extLst>
          </p:nvPr>
        </p:nvGraphicFramePr>
        <p:xfrm>
          <a:off x="5668113" y="3487023"/>
          <a:ext cx="3475887" cy="140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38" name="公式" r:id="rId6" imgW="2082600" imgH="888840" progId="Equation.3">
                  <p:embed/>
                </p:oleObj>
              </mc:Choice>
              <mc:Fallback>
                <p:oleObj name="公式" r:id="rId6" imgW="208260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113" y="3487023"/>
                        <a:ext cx="3475887" cy="140914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8818" y="5860077"/>
            <a:ext cx="9066362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后面的模拟，我们均假定满足</a:t>
            </a:r>
            <a:r>
              <a:rPr lang="zh-CN" altLang="zh-CN" sz="2800" dirty="0"/>
              <a:t>大数定理</a:t>
            </a:r>
            <a:r>
              <a:rPr lang="zh-CN" altLang="en-US" sz="2800" dirty="0"/>
              <a:t>的前提条件，且</a:t>
            </a:r>
            <a:r>
              <a:rPr lang="zh-CN" altLang="zh-CN" sz="2800" dirty="0"/>
              <a:t>样本量</a:t>
            </a:r>
            <a:r>
              <a:rPr lang="zh-CN" altLang="en-US" sz="2800" dirty="0"/>
              <a:t>很大（如</a:t>
            </a:r>
            <a:r>
              <a:rPr lang="en-US" altLang="zh-CN" sz="2800" dirty="0"/>
              <a:t>n=100000),</a:t>
            </a:r>
            <a:r>
              <a:rPr lang="zh-CN" altLang="en-US" sz="2800" dirty="0"/>
              <a:t>总体</a:t>
            </a:r>
            <a:r>
              <a:rPr lang="zh-CN" altLang="zh-CN" sz="2800" dirty="0"/>
              <a:t>期望</a:t>
            </a:r>
            <a:r>
              <a:rPr lang="en-US" altLang="zh-CN" sz="2800" dirty="0"/>
              <a:t>=</a:t>
            </a:r>
            <a:r>
              <a:rPr lang="zh-CN" altLang="en-US" sz="2800" dirty="0"/>
              <a:t>样本均值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252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8523"/>
            <a:ext cx="4830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/>
              <a:t>香烟的需求弹性估计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63310"/>
              </p:ext>
            </p:extLst>
          </p:nvPr>
        </p:nvGraphicFramePr>
        <p:xfrm>
          <a:off x="1" y="838373"/>
          <a:ext cx="4977443" cy="5795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844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被解释变量：香烟消费量对数差分（</a:t>
                      </a:r>
                      <a:r>
                        <a:rPr lang="en-US" sz="1800" kern="0" dirty="0">
                          <a:effectLst/>
                        </a:rPr>
                        <a:t>1995-1985</a:t>
                      </a:r>
                      <a:r>
                        <a:rPr lang="zh-CN" sz="1800" kern="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自变量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(1)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(2)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(3)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rgbClr val="FF0000"/>
                          </a:solidFill>
                          <a:effectLst/>
                        </a:rPr>
                        <a:t>香烟价格对数差分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FF0000"/>
                          </a:solidFill>
                          <a:effectLst/>
                        </a:rPr>
                        <a:t>-0.94***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FF0000"/>
                          </a:solidFill>
                          <a:effectLst/>
                        </a:rPr>
                        <a:t>-1.34***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FF0000"/>
                          </a:solidFill>
                          <a:effectLst/>
                        </a:rPr>
                        <a:t>-1.20***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FF0000"/>
                          </a:solidFill>
                          <a:effectLst/>
                        </a:rPr>
                        <a:t>(0.21)</a:t>
                      </a:r>
                      <a:endParaRPr lang="zh-CN" sz="18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FF0000"/>
                          </a:solidFill>
                          <a:effectLst/>
                        </a:rPr>
                        <a:t>(0.23)</a:t>
                      </a:r>
                      <a:endParaRPr lang="zh-CN" sz="18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FF0000"/>
                          </a:solidFill>
                          <a:effectLst/>
                        </a:rPr>
                        <a:t>(0.20)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84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收入对数差分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(0.34)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(0.30)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(0.31)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截矩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-0.12*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-0.02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-0.05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(0.07)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(0.07)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(0.06)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观察值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R-squared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工具变量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消费税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香烟税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消费税和香烟税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第一阶段</a:t>
                      </a:r>
                      <a:r>
                        <a:rPr lang="en-US" sz="1800" kern="0" dirty="0">
                          <a:effectLst/>
                        </a:rPr>
                        <a:t>F</a:t>
                      </a:r>
                      <a:r>
                        <a:rPr lang="zh-CN" sz="1800" kern="0" dirty="0">
                          <a:effectLst/>
                        </a:rPr>
                        <a:t>值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33.7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107.2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88.6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过度识别约束</a:t>
                      </a:r>
                      <a:r>
                        <a:rPr lang="en-US" sz="1800" kern="0" dirty="0">
                          <a:effectLst/>
                        </a:rPr>
                        <a:t>J</a:t>
                      </a:r>
                      <a:r>
                        <a:rPr lang="zh-CN" sz="1800" kern="0" dirty="0">
                          <a:effectLst/>
                        </a:rPr>
                        <a:t>值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FF0000"/>
                          </a:solidFill>
                          <a:effectLst/>
                        </a:rPr>
                        <a:t>4.93**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（</a:t>
                      </a:r>
                      <a:r>
                        <a:rPr lang="en-US" sz="1800" kern="0" dirty="0">
                          <a:effectLst/>
                        </a:rPr>
                        <a:t>0.026</a:t>
                      </a:r>
                      <a:r>
                        <a:rPr lang="zh-CN" sz="1800" kern="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977440" y="88523"/>
            <a:ext cx="4425351" cy="67403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2"/>
              </a:rPr>
              <a:t>点击网址</a:t>
            </a:r>
            <a:r>
              <a:rPr lang="en-US" altLang="zh-CN" sz="1200" dirty="0">
                <a:hlinkClick r:id="rId2"/>
              </a:rPr>
              <a:t>https://media.pearsoncmg.com/ph/bp/bp_stock_econometrics_4_cw/#datafiles</a:t>
            </a:r>
            <a:r>
              <a:rPr lang="zh-CN" altLang="en-US" sz="1200" dirty="0">
                <a:hlinkClick r:id="rId2"/>
              </a:rPr>
              <a:t>下载数据</a:t>
            </a:r>
            <a:r>
              <a:rPr lang="en-US" altLang="zh-CN" sz="1200" u="sng" dirty="0">
                <a:hlinkClick r:id="rId3"/>
              </a:rPr>
              <a:t>Download all Replication Files at once</a:t>
            </a:r>
            <a:r>
              <a:rPr lang="en-US" altLang="zh-CN" sz="1200" dirty="0"/>
              <a:t> (.zip file)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zh-CN" altLang="en-US" sz="1200" dirty="0"/>
              <a:t>解压到</a:t>
            </a:r>
            <a:r>
              <a:rPr lang="en-US" altLang="zh-CN" sz="1200" dirty="0"/>
              <a:t>c:/datasets/stock</a:t>
            </a:r>
            <a:r>
              <a:rPr lang="zh-CN" altLang="en-US" sz="1200" dirty="0"/>
              <a:t>并确认该目录下有文件</a:t>
            </a:r>
            <a:r>
              <a:rPr lang="en-US" altLang="zh-CN" sz="1200" dirty="0"/>
              <a:t>cig_ch12.dta</a:t>
            </a:r>
          </a:p>
          <a:p>
            <a:r>
              <a:rPr lang="en-US" altLang="zh-CN" sz="1200" dirty="0" err="1"/>
              <a:t>capt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ssc</a:t>
            </a:r>
            <a:r>
              <a:rPr lang="en-US" altLang="zh-CN" sz="1200" dirty="0"/>
              <a:t> install outreg2</a:t>
            </a:r>
          </a:p>
          <a:p>
            <a:r>
              <a:rPr lang="en-US" altLang="zh-CN" sz="1200" dirty="0"/>
              <a:t>clear</a:t>
            </a:r>
          </a:p>
          <a:p>
            <a:r>
              <a:rPr lang="en-US" altLang="zh-CN" sz="1200" dirty="0"/>
              <a:t>cd c:/datasets/stock</a:t>
            </a:r>
          </a:p>
          <a:p>
            <a:r>
              <a:rPr lang="en-US" altLang="zh-CN" sz="1200" dirty="0"/>
              <a:t>u cig_ch12.dta</a:t>
            </a:r>
          </a:p>
          <a:p>
            <a:r>
              <a:rPr lang="en-US" altLang="zh-CN" sz="1200" dirty="0"/>
              <a:t>sort state year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ravgprs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avgprs</a:t>
            </a:r>
            <a:r>
              <a:rPr lang="en-US" altLang="zh-CN" sz="1200" dirty="0"/>
              <a:t>/</a:t>
            </a:r>
            <a:r>
              <a:rPr lang="en-US" altLang="zh-CN" sz="1200" dirty="0" err="1"/>
              <a:t>cpi</a:t>
            </a:r>
            <a:r>
              <a:rPr lang="en-US" altLang="zh-CN" sz="1200" dirty="0"/>
              <a:t>        //</a:t>
            </a:r>
            <a:r>
              <a:rPr lang="zh-CN" altLang="zh-CN" sz="1200" dirty="0"/>
              <a:t>香烟真实含税均价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rtax</a:t>
            </a:r>
            <a:r>
              <a:rPr lang="en-US" altLang="zh-CN" sz="1200" dirty="0"/>
              <a:t> = tax/</a:t>
            </a:r>
            <a:r>
              <a:rPr lang="en-US" altLang="zh-CN" sz="1200" dirty="0" err="1"/>
              <a:t>cpi</a:t>
            </a:r>
            <a:r>
              <a:rPr lang="en-US" altLang="zh-CN" sz="1200" dirty="0"/>
              <a:t>                    //香烟</a:t>
            </a:r>
            <a:r>
              <a:rPr lang="zh-CN" altLang="zh-CN" sz="1200" dirty="0"/>
              <a:t>特产</a:t>
            </a:r>
            <a:r>
              <a:rPr lang="en-US" altLang="zh-CN" sz="1200" dirty="0"/>
              <a:t>税</a:t>
            </a:r>
            <a:endParaRPr lang="zh-CN" altLang="zh-CN" sz="1200" dirty="0"/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rtaxs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taxs</a:t>
            </a:r>
            <a:r>
              <a:rPr lang="en-US" altLang="zh-CN" sz="1200" dirty="0"/>
              <a:t>/</a:t>
            </a:r>
            <a:r>
              <a:rPr lang="en-US" altLang="zh-CN" sz="1200" dirty="0" err="1"/>
              <a:t>cpi</a:t>
            </a:r>
            <a:r>
              <a:rPr lang="en-US" altLang="zh-CN" sz="1200" dirty="0"/>
              <a:t>                 //</a:t>
            </a:r>
            <a:r>
              <a:rPr lang="zh-CN" altLang="zh-CN" sz="1200" dirty="0"/>
              <a:t>含香烟特产税的销售税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rtaxso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rtaxs-rtax</a:t>
            </a:r>
            <a:r>
              <a:rPr lang="en-US" altLang="zh-CN" sz="1200" dirty="0"/>
              <a:t>            //</a:t>
            </a:r>
            <a:r>
              <a:rPr lang="zh-CN" altLang="zh-CN" sz="1200" dirty="0"/>
              <a:t>不含香烟特产</a:t>
            </a:r>
            <a:r>
              <a:rPr lang="en-US" altLang="zh-CN" sz="1200" dirty="0"/>
              <a:t>税</a:t>
            </a:r>
            <a:r>
              <a:rPr lang="zh-CN" altLang="zh-CN" sz="1200" dirty="0"/>
              <a:t>的销售税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lpackpc</a:t>
            </a:r>
            <a:r>
              <a:rPr lang="en-US" altLang="zh-CN" sz="1200" dirty="0"/>
              <a:t> = log(</a:t>
            </a:r>
            <a:r>
              <a:rPr lang="en-US" altLang="zh-CN" sz="1200" dirty="0" err="1"/>
              <a:t>packpc</a:t>
            </a:r>
            <a:r>
              <a:rPr lang="en-US" altLang="zh-CN" sz="1200" dirty="0"/>
              <a:t>)     //</a:t>
            </a:r>
            <a:r>
              <a:rPr lang="zh-CN" altLang="zh-CN" sz="1200" dirty="0"/>
              <a:t>香烟消费量的对数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lravgprs</a:t>
            </a:r>
            <a:r>
              <a:rPr lang="en-US" altLang="zh-CN" sz="1200" dirty="0"/>
              <a:t> = log(</a:t>
            </a:r>
            <a:r>
              <a:rPr lang="en-US" altLang="zh-CN" sz="1200" dirty="0" err="1"/>
              <a:t>ravgprs</a:t>
            </a:r>
            <a:r>
              <a:rPr lang="en-US" altLang="zh-CN" sz="1200" dirty="0"/>
              <a:t>)     //</a:t>
            </a:r>
            <a:r>
              <a:rPr lang="zh-CN" altLang="zh-CN" sz="1200" dirty="0"/>
              <a:t>香烟价格对数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perinc</a:t>
            </a:r>
            <a:r>
              <a:rPr lang="en-US" altLang="zh-CN" sz="1200" dirty="0"/>
              <a:t> = income/(pop*</a:t>
            </a:r>
            <a:r>
              <a:rPr lang="en-US" altLang="zh-CN" sz="1200" dirty="0" err="1"/>
              <a:t>cpi</a:t>
            </a:r>
            <a:r>
              <a:rPr lang="en-US" altLang="zh-CN" sz="1200" dirty="0"/>
              <a:t>)   //</a:t>
            </a:r>
            <a:r>
              <a:rPr lang="zh-CN" altLang="zh-CN" sz="1200" dirty="0"/>
              <a:t>州的人均收入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lperinc</a:t>
            </a:r>
            <a:r>
              <a:rPr lang="en-US" altLang="zh-CN" sz="1200" dirty="0"/>
              <a:t> = log(</a:t>
            </a:r>
            <a:r>
              <a:rPr lang="en-US" altLang="zh-CN" sz="1200" dirty="0" err="1"/>
              <a:t>perinc</a:t>
            </a:r>
            <a:r>
              <a:rPr lang="en-US" altLang="zh-CN" sz="1200" dirty="0"/>
              <a:t>)              //</a:t>
            </a:r>
            <a:r>
              <a:rPr lang="zh-CN" altLang="zh-CN" sz="1200" dirty="0"/>
              <a:t>人均收入对数</a:t>
            </a:r>
          </a:p>
          <a:p>
            <a:r>
              <a:rPr lang="en-US" altLang="zh-CN" sz="1200" dirty="0"/>
              <a:t>encode state, gen(</a:t>
            </a:r>
            <a:r>
              <a:rPr lang="en-US" altLang="zh-CN" sz="1200" dirty="0" err="1"/>
              <a:t>snum</a:t>
            </a:r>
            <a:r>
              <a:rPr lang="en-US" altLang="zh-CN" sz="1200" dirty="0"/>
              <a:t>)          //</a:t>
            </a:r>
            <a:r>
              <a:rPr lang="zh-CN" altLang="zh-CN" sz="1200" dirty="0"/>
              <a:t>州变量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ltpackpc</a:t>
            </a:r>
            <a:r>
              <a:rPr lang="en-US" altLang="zh-CN" sz="1200" dirty="0"/>
              <a:t> = log(</a:t>
            </a:r>
            <a:r>
              <a:rPr lang="en-US" altLang="zh-CN" sz="1200" dirty="0" err="1"/>
              <a:t>packpc</a:t>
            </a:r>
            <a:r>
              <a:rPr lang="en-US" altLang="zh-CN" sz="1200" dirty="0"/>
              <a:t>/</a:t>
            </a:r>
            <a:r>
              <a:rPr lang="en-US" altLang="zh-CN" sz="1200" dirty="0" err="1"/>
              <a:t>packpc</a:t>
            </a:r>
            <a:r>
              <a:rPr lang="en-US" altLang="zh-CN" sz="1200" dirty="0"/>
              <a:t>[_n-1])       //</a:t>
            </a:r>
            <a:r>
              <a:rPr lang="zh-CN" altLang="zh-CN" sz="1200" dirty="0"/>
              <a:t>香烟消费量的增长率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ltavgprs</a:t>
            </a:r>
            <a:r>
              <a:rPr lang="en-US" altLang="zh-CN" sz="1200" dirty="0"/>
              <a:t> = log(</a:t>
            </a:r>
            <a:r>
              <a:rPr lang="en-US" altLang="zh-CN" sz="1200" dirty="0" err="1"/>
              <a:t>avgprs</a:t>
            </a:r>
            <a:r>
              <a:rPr lang="en-US" altLang="zh-CN" sz="1200" dirty="0"/>
              <a:t>/</a:t>
            </a:r>
            <a:r>
              <a:rPr lang="en-US" altLang="zh-CN" sz="1200" dirty="0" err="1"/>
              <a:t>avgprs</a:t>
            </a:r>
            <a:r>
              <a:rPr lang="en-US" altLang="zh-CN" sz="1200" dirty="0"/>
              <a:t>[_n-1])         //</a:t>
            </a:r>
            <a:r>
              <a:rPr lang="zh-CN" altLang="zh-CN" sz="1200" dirty="0"/>
              <a:t>香烟价格增长率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ltperinc</a:t>
            </a:r>
            <a:r>
              <a:rPr lang="en-US" altLang="zh-CN" sz="1200" dirty="0"/>
              <a:t> = log(</a:t>
            </a:r>
            <a:r>
              <a:rPr lang="en-US" altLang="zh-CN" sz="1200" dirty="0" err="1"/>
              <a:t>perinc</a:t>
            </a:r>
            <a:r>
              <a:rPr lang="en-US" altLang="zh-CN" sz="1200" dirty="0"/>
              <a:t>/</a:t>
            </a:r>
            <a:r>
              <a:rPr lang="en-US" altLang="zh-CN" sz="1200" dirty="0" err="1"/>
              <a:t>perinc</a:t>
            </a:r>
            <a:r>
              <a:rPr lang="en-US" altLang="zh-CN" sz="1200" dirty="0"/>
              <a:t>[_n-1])          //</a:t>
            </a:r>
            <a:r>
              <a:rPr lang="zh-CN" altLang="zh-CN" sz="1200" dirty="0"/>
              <a:t>人均收入增长率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dtrtaxs</a:t>
            </a:r>
            <a:r>
              <a:rPr lang="en-US" altLang="zh-CN" sz="1200" dirty="0"/>
              <a:t>  = </a:t>
            </a:r>
            <a:r>
              <a:rPr lang="en-US" altLang="zh-CN" sz="1200" dirty="0" err="1"/>
              <a:t>rtaxs-rtaxs</a:t>
            </a:r>
            <a:r>
              <a:rPr lang="en-US" altLang="zh-CN" sz="1200" dirty="0"/>
              <a:t>[_n-1]       //</a:t>
            </a:r>
            <a:r>
              <a:rPr lang="zh-CN" altLang="zh-CN" sz="1200" dirty="0"/>
              <a:t>香烟税的增长量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dtrtax</a:t>
            </a:r>
            <a:r>
              <a:rPr lang="en-US" altLang="zh-CN" sz="1200" dirty="0"/>
              <a:t>   = </a:t>
            </a:r>
            <a:r>
              <a:rPr lang="en-US" altLang="zh-CN" sz="1200" dirty="0" err="1"/>
              <a:t>rtax-rtax</a:t>
            </a:r>
            <a:r>
              <a:rPr lang="en-US" altLang="zh-CN" sz="1200" dirty="0"/>
              <a:t>[_n-1]           //</a:t>
            </a:r>
            <a:r>
              <a:rPr lang="zh-CN" altLang="zh-CN" sz="1200" dirty="0"/>
              <a:t>含香烟税的销售税增长</a:t>
            </a:r>
          </a:p>
          <a:p>
            <a:r>
              <a:rPr lang="en-US" altLang="zh-CN" sz="1200" dirty="0"/>
              <a:t>g </a:t>
            </a:r>
            <a:r>
              <a:rPr lang="en-US" altLang="zh-CN" sz="1200" dirty="0" err="1"/>
              <a:t>dtrtaxso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rtaxso-rtaxso</a:t>
            </a:r>
            <a:r>
              <a:rPr lang="en-US" altLang="zh-CN" sz="1200" dirty="0"/>
              <a:t>[_n-1]  //</a:t>
            </a:r>
            <a:r>
              <a:rPr lang="zh-CN" altLang="zh-CN" sz="1200" dirty="0"/>
              <a:t>不含香烟</a:t>
            </a:r>
            <a:r>
              <a:rPr lang="en-US" altLang="zh-CN" sz="1200" dirty="0"/>
              <a:t>税</a:t>
            </a:r>
            <a:r>
              <a:rPr lang="zh-CN" altLang="zh-CN" sz="1200" dirty="0"/>
              <a:t>销售税增长</a:t>
            </a:r>
          </a:p>
          <a:p>
            <a:r>
              <a:rPr lang="en-US" altLang="zh-CN" sz="1200" dirty="0"/>
              <a:t>keep if year==1995                      //</a:t>
            </a:r>
            <a:r>
              <a:rPr lang="zh-CN" altLang="zh-CN" sz="1200" dirty="0"/>
              <a:t>仅分析</a:t>
            </a:r>
            <a:r>
              <a:rPr lang="en-US" altLang="zh-CN" sz="1200" dirty="0"/>
              <a:t>1995</a:t>
            </a:r>
            <a:r>
              <a:rPr lang="zh-CN" altLang="zh-CN" sz="1200" dirty="0"/>
              <a:t>年</a:t>
            </a:r>
            <a:endParaRPr lang="en-US" altLang="zh-CN" sz="1200" dirty="0"/>
          </a:p>
          <a:p>
            <a:r>
              <a:rPr lang="en-US" altLang="zh-CN" sz="1200" dirty="0" err="1"/>
              <a:t>ivreg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ltpackpc</a:t>
            </a:r>
            <a:r>
              <a:rPr lang="en-US" altLang="zh-CN" sz="1200" dirty="0"/>
              <a:t> (</a:t>
            </a:r>
            <a:r>
              <a:rPr lang="en-US" altLang="zh-CN" sz="1200" dirty="0" err="1"/>
              <a:t>ltavgprs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dtrtaxso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ltperinc</a:t>
            </a:r>
            <a:r>
              <a:rPr lang="en-US" altLang="zh-CN" sz="1200" dirty="0"/>
              <a:t>, r   // </a:t>
            </a:r>
            <a:r>
              <a:rPr lang="zh-CN" altLang="zh-CN" sz="1200" dirty="0"/>
              <a:t>表第一列</a:t>
            </a:r>
          </a:p>
          <a:p>
            <a:r>
              <a:rPr lang="en-US" altLang="zh-CN" sz="1200" dirty="0" err="1"/>
              <a:t>esti</a:t>
            </a:r>
            <a:r>
              <a:rPr lang="en-US" altLang="zh-CN" sz="1200" dirty="0"/>
              <a:t> store m1</a:t>
            </a:r>
            <a:endParaRPr lang="zh-CN" altLang="zh-CN" sz="1200" dirty="0"/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ltavgprs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dtrtaxso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ltperinc</a:t>
            </a:r>
            <a:r>
              <a:rPr lang="en-US" altLang="zh-CN" sz="1200" dirty="0"/>
              <a:t>, r </a:t>
            </a:r>
            <a:endParaRPr lang="zh-CN" altLang="zh-CN" sz="1200" dirty="0"/>
          </a:p>
          <a:p>
            <a:r>
              <a:rPr lang="en-US" altLang="zh-CN" sz="1200" dirty="0"/>
              <a:t>test </a:t>
            </a:r>
            <a:r>
              <a:rPr lang="en-US" altLang="zh-CN" sz="1200" dirty="0" err="1"/>
              <a:t>dtrtaxso</a:t>
            </a:r>
            <a:endParaRPr lang="zh-CN" altLang="zh-CN" sz="1200" dirty="0"/>
          </a:p>
          <a:p>
            <a:r>
              <a:rPr lang="en-US" altLang="zh-CN" sz="1200" dirty="0" err="1"/>
              <a:t>ivreg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ltpackpc</a:t>
            </a:r>
            <a:r>
              <a:rPr lang="en-US" altLang="zh-CN" sz="1200" dirty="0"/>
              <a:t> (</a:t>
            </a:r>
            <a:r>
              <a:rPr lang="en-US" altLang="zh-CN" sz="1200" dirty="0" err="1"/>
              <a:t>ltavgprs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dtrtax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ltperinc</a:t>
            </a:r>
            <a:r>
              <a:rPr lang="en-US" altLang="zh-CN" sz="1200" dirty="0"/>
              <a:t>, r   //</a:t>
            </a:r>
            <a:r>
              <a:rPr lang="zh-CN" altLang="zh-CN" sz="1200" dirty="0"/>
              <a:t>表第二列</a:t>
            </a:r>
            <a:endParaRPr lang="en-US" altLang="zh-CN" sz="1200" dirty="0"/>
          </a:p>
          <a:p>
            <a:r>
              <a:rPr lang="en-US" altLang="zh-CN" sz="1200" dirty="0" err="1"/>
              <a:t>esti</a:t>
            </a:r>
            <a:r>
              <a:rPr lang="en-US" altLang="zh-CN" sz="1200" dirty="0"/>
              <a:t> store m2</a:t>
            </a:r>
            <a:endParaRPr lang="zh-CN" altLang="zh-CN" sz="1200" dirty="0"/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ltavgprs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dtrtax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ltperinc</a:t>
            </a:r>
            <a:r>
              <a:rPr lang="en-US" altLang="zh-CN" sz="1200" dirty="0"/>
              <a:t>, r</a:t>
            </a:r>
            <a:endParaRPr lang="zh-CN" altLang="zh-CN" sz="1200" dirty="0"/>
          </a:p>
          <a:p>
            <a:r>
              <a:rPr lang="en-US" altLang="zh-CN" sz="1200" dirty="0"/>
              <a:t>test </a:t>
            </a:r>
            <a:r>
              <a:rPr lang="en-US" altLang="zh-CN" sz="1200" dirty="0" err="1"/>
              <a:t>dtrtax</a:t>
            </a:r>
            <a:endParaRPr lang="zh-CN" altLang="zh-CN" sz="1200" dirty="0"/>
          </a:p>
          <a:p>
            <a:r>
              <a:rPr lang="en-US" altLang="zh-CN" sz="1200" dirty="0" err="1"/>
              <a:t>ivreg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ltpackpc</a:t>
            </a:r>
            <a:r>
              <a:rPr lang="en-US" altLang="zh-CN" sz="1200" dirty="0"/>
              <a:t> (</a:t>
            </a:r>
            <a:r>
              <a:rPr lang="en-US" altLang="zh-CN" sz="1200" dirty="0" err="1"/>
              <a:t>ltavgprs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dtrtax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dtrtaxso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ltperinc</a:t>
            </a:r>
            <a:r>
              <a:rPr lang="en-US" altLang="zh-CN" sz="1200" dirty="0"/>
              <a:t>, r   //</a:t>
            </a:r>
            <a:r>
              <a:rPr lang="zh-CN" altLang="en-US" sz="1200" dirty="0"/>
              <a:t>表</a:t>
            </a:r>
            <a:r>
              <a:rPr lang="zh-CN" altLang="zh-CN" sz="1200" dirty="0"/>
              <a:t>第三列</a:t>
            </a:r>
          </a:p>
          <a:p>
            <a:r>
              <a:rPr lang="en-US" altLang="zh-CN" sz="1200" dirty="0" err="1"/>
              <a:t>esti</a:t>
            </a:r>
            <a:r>
              <a:rPr lang="en-US" altLang="zh-CN" sz="1200" dirty="0"/>
              <a:t> store m3</a:t>
            </a:r>
            <a:endParaRPr lang="zh-CN" altLang="zh-CN" sz="1200" dirty="0"/>
          </a:p>
          <a:p>
            <a:r>
              <a:rPr lang="en-US" altLang="zh-CN" sz="1200" dirty="0"/>
              <a:t>outreg2 [m1 m2 m3] using </a:t>
            </a:r>
            <a:r>
              <a:rPr lang="en-US" altLang="zh-CN" sz="1200" dirty="0" err="1"/>
              <a:t>temp.doc,word</a:t>
            </a:r>
            <a:r>
              <a:rPr lang="en-US" altLang="zh-CN" sz="1200" dirty="0"/>
              <a:t> replace</a:t>
            </a:r>
            <a:endParaRPr lang="zh-CN" altLang="zh-CN" sz="1200" dirty="0"/>
          </a:p>
        </p:txBody>
      </p:sp>
      <p:sp>
        <p:nvSpPr>
          <p:cNvPr id="5" name="矩形 4"/>
          <p:cNvSpPr/>
          <p:nvPr/>
        </p:nvSpPr>
        <p:spPr>
          <a:xfrm>
            <a:off x="69296" y="6504317"/>
            <a:ext cx="2234243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Stock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计量经济学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工具变量的相关性和外生性检验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154" y="1085806"/>
            <a:ext cx="83752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若不满足</a:t>
            </a:r>
            <a:r>
              <a:rPr lang="zh-CN" altLang="en-US" sz="2400" dirty="0">
                <a:solidFill>
                  <a:srgbClr val="FF0000"/>
                </a:solidFill>
              </a:rPr>
              <a:t>相关性</a:t>
            </a:r>
            <a:r>
              <a:rPr lang="zh-CN" altLang="en-US" sz="2400" dirty="0"/>
              <a:t>，称为</a:t>
            </a:r>
            <a:r>
              <a:rPr lang="zh-CN" altLang="en-US" sz="2400" dirty="0">
                <a:solidFill>
                  <a:srgbClr val="FF0000"/>
                </a:solidFill>
              </a:rPr>
              <a:t>弱工具变量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不是弱工具变量的经验规则：第一阶段</a:t>
            </a:r>
            <a:r>
              <a:rPr lang="en-US" altLang="zh-CN" sz="2400" dirty="0">
                <a:solidFill>
                  <a:srgbClr val="FF0000"/>
                </a:solidFill>
              </a:rPr>
              <a:t>F</a:t>
            </a:r>
            <a:r>
              <a:rPr lang="zh-CN" altLang="en-US" sz="2400" dirty="0">
                <a:solidFill>
                  <a:srgbClr val="FF0000"/>
                </a:solidFill>
              </a:rPr>
              <a:t>值大于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如何检验工具变量的外生性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zh-CN" sz="2400" dirty="0"/>
              <a:t>若恰好识别</a:t>
            </a:r>
            <a:r>
              <a:rPr lang="zh-CN" altLang="en-US" sz="2400" dirty="0"/>
              <a:t>，</a:t>
            </a:r>
            <a:r>
              <a:rPr lang="zh-CN" altLang="zh-CN" sz="2400" dirty="0"/>
              <a:t>不能在统计上检验</a:t>
            </a:r>
            <a:r>
              <a:rPr lang="en-US" altLang="zh-CN" sz="2400" dirty="0"/>
              <a:t>”</a:t>
            </a:r>
            <a:r>
              <a:rPr lang="zh-CN" altLang="zh-CN" sz="2400" dirty="0"/>
              <a:t>工具变量外生</a:t>
            </a:r>
            <a:r>
              <a:rPr lang="en-US" altLang="zh-CN" sz="2400" dirty="0"/>
              <a:t>”</a:t>
            </a:r>
            <a:r>
              <a:rPr lang="zh-CN" altLang="zh-CN" sz="2400" dirty="0"/>
              <a:t>假设。</a:t>
            </a:r>
            <a:endParaRPr lang="en-US" altLang="zh-CN" sz="2400" dirty="0"/>
          </a:p>
          <a:p>
            <a:r>
              <a:rPr lang="zh-CN" altLang="zh-CN" sz="2400" dirty="0"/>
              <a:t>若过度识别</a:t>
            </a:r>
            <a:r>
              <a:rPr lang="zh-CN" altLang="en-US" sz="2400" dirty="0"/>
              <a:t>（工具变量个数超过内生变量数）</a:t>
            </a:r>
            <a:r>
              <a:rPr lang="zh-CN" altLang="zh-CN" sz="2400" dirty="0"/>
              <a:t>，可以检验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推理</a:t>
            </a:r>
            <a:r>
              <a:rPr lang="zh-CN" altLang="en-US" sz="2400" dirty="0"/>
              <a:t>：</a:t>
            </a:r>
            <a:r>
              <a:rPr lang="zh-CN" altLang="zh-CN" sz="2400" dirty="0"/>
              <a:t>如两个工具变量都是外生的，估计</a:t>
            </a:r>
            <a:r>
              <a:rPr lang="zh-CN" altLang="en-US" sz="2400" dirty="0"/>
              <a:t>结果</a:t>
            </a:r>
            <a:r>
              <a:rPr lang="zh-CN" altLang="zh-CN" sz="2400" dirty="0"/>
              <a:t>将趋于相互接近。如果两个估计量很不相同，则意味着至少有一个不是外生的。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操作：</a:t>
            </a:r>
            <a:r>
              <a:rPr lang="zh-CN" altLang="zh-CN" sz="2400" dirty="0"/>
              <a:t>先进行</a:t>
            </a:r>
            <a:r>
              <a:rPr lang="en-US" altLang="zh-CN" sz="2400" dirty="0"/>
              <a:t>TSLS</a:t>
            </a:r>
            <a:r>
              <a:rPr lang="zh-CN" altLang="zh-CN" sz="2400" dirty="0"/>
              <a:t>估计，然后计算出残差，用残差对工具变量和内含外生变量回归，再检验工具变量前的系数是否都为零。</a:t>
            </a:r>
            <a:endParaRPr lang="en-US" altLang="zh-CN" sz="2400" dirty="0"/>
          </a:p>
          <a:p>
            <a:r>
              <a:rPr lang="zh-CN" altLang="zh-CN" sz="2400" dirty="0">
                <a:solidFill>
                  <a:srgbClr val="FF0000"/>
                </a:solidFill>
              </a:rPr>
              <a:t>检验逻辑</a:t>
            </a:r>
            <a:r>
              <a:rPr lang="zh-CN" altLang="zh-CN" sz="2400" dirty="0"/>
              <a:t>：如果其中至少一个工具变量是外性的，则其估计量是一致的，因此残差亦是误差的良好估计。</a:t>
            </a:r>
          </a:p>
        </p:txBody>
      </p:sp>
    </p:spTree>
    <p:extLst>
      <p:ext uri="{BB962C8B-B14F-4D97-AF65-F5344CB8AC3E}">
        <p14:creationId xmlns:p14="http://schemas.microsoft.com/office/powerpoint/2010/main" val="18190358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1668" y="898757"/>
            <a:ext cx="5132717" cy="6001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*工具变量相关性检验</a:t>
            </a:r>
          </a:p>
          <a:p>
            <a:r>
              <a:rPr lang="en-US" altLang="zh-CN" sz="1600" dirty="0" err="1"/>
              <a:t>reg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ltavgprs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dtrtax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dtrtaxso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ltperinc</a:t>
            </a:r>
            <a:r>
              <a:rPr lang="en-US" altLang="zh-CN" sz="1600" dirty="0"/>
              <a:t>, r    </a:t>
            </a:r>
          </a:p>
          <a:p>
            <a:r>
              <a:rPr lang="en-US" altLang="zh-CN" sz="1600" dirty="0"/>
              <a:t>test </a:t>
            </a:r>
            <a:r>
              <a:rPr lang="en-US" altLang="zh-CN" sz="1600" dirty="0" err="1"/>
              <a:t>dtrtax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dtrtaxso</a:t>
            </a:r>
            <a:r>
              <a:rPr lang="en-US" altLang="zh-CN" sz="1600" dirty="0"/>
              <a:t>                     </a:t>
            </a:r>
          </a:p>
          <a:p>
            <a:r>
              <a:rPr lang="en-US" altLang="zh-CN" sz="1600" dirty="0"/>
              <a:t>*</a:t>
            </a:r>
            <a:r>
              <a:rPr lang="zh-CN" altLang="en-US" sz="1600" dirty="0"/>
              <a:t>经验规则：</a:t>
            </a:r>
            <a:r>
              <a:rPr lang="en-US" altLang="zh-CN" sz="1600" dirty="0"/>
              <a:t>F</a:t>
            </a:r>
            <a:r>
              <a:rPr lang="zh-CN" altLang="en-US" sz="1600" dirty="0"/>
              <a:t>值</a:t>
            </a:r>
            <a:r>
              <a:rPr lang="en-US" altLang="zh-CN" sz="1600" dirty="0"/>
              <a:t>&gt;10 </a:t>
            </a:r>
          </a:p>
          <a:p>
            <a:endParaRPr lang="en-US" altLang="zh-CN" sz="1600" dirty="0"/>
          </a:p>
          <a:p>
            <a:r>
              <a:rPr lang="en-US" altLang="zh-CN" sz="1600" dirty="0"/>
              <a:t>*</a:t>
            </a:r>
            <a:r>
              <a:rPr lang="zh-CN" altLang="en-US" sz="1600" dirty="0"/>
              <a:t>工具变量的外生性检验</a:t>
            </a:r>
          </a:p>
          <a:p>
            <a:r>
              <a:rPr lang="zh-CN" altLang="en-US" sz="1600" dirty="0"/>
              <a:t>*先执行含所有</a:t>
            </a:r>
            <a:r>
              <a:rPr lang="en-US" altLang="zh-CN" sz="1600" dirty="0"/>
              <a:t>IV</a:t>
            </a:r>
            <a:r>
              <a:rPr lang="zh-CN" altLang="en-US" sz="1600" dirty="0"/>
              <a:t>的估计</a:t>
            </a:r>
          </a:p>
          <a:p>
            <a:r>
              <a:rPr lang="en-US" altLang="zh-CN" sz="1600" dirty="0" err="1"/>
              <a:t>ivreg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ltpackpc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ltavgprs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dtrtax</a:t>
            </a:r>
            <a:r>
              <a:rPr lang="en-US" altLang="zh-CN" sz="1600" dirty="0"/>
              <a:t>  </a:t>
            </a:r>
            <a:r>
              <a:rPr lang="en-US" altLang="zh-CN" sz="1600" dirty="0" err="1"/>
              <a:t>dtrtaxso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ltperinc</a:t>
            </a:r>
            <a:r>
              <a:rPr lang="en-US" altLang="zh-CN" sz="1600" dirty="0"/>
              <a:t>, r   </a:t>
            </a:r>
          </a:p>
          <a:p>
            <a:r>
              <a:rPr lang="en-US" altLang="zh-CN" sz="1600" dirty="0"/>
              <a:t>predict e, </a:t>
            </a:r>
            <a:r>
              <a:rPr lang="en-US" altLang="zh-CN" sz="1600" dirty="0" err="1"/>
              <a:t>resid</a:t>
            </a:r>
            <a:r>
              <a:rPr lang="en-US" altLang="zh-CN" sz="1600" dirty="0"/>
              <a:t>                //</a:t>
            </a:r>
            <a:r>
              <a:rPr lang="zh-CN" altLang="en-US" sz="1600" dirty="0"/>
              <a:t>得到残差</a:t>
            </a:r>
          </a:p>
          <a:p>
            <a:r>
              <a:rPr lang="zh-CN" altLang="en-US" sz="1600" dirty="0"/>
              <a:t>*若为一致估计，残差接近误差</a:t>
            </a:r>
          </a:p>
          <a:p>
            <a:r>
              <a:rPr lang="en-US" altLang="zh-CN" sz="1600" dirty="0" err="1"/>
              <a:t>reg</a:t>
            </a:r>
            <a:r>
              <a:rPr lang="en-US" altLang="zh-CN" sz="1600" dirty="0"/>
              <a:t> e </a:t>
            </a:r>
            <a:r>
              <a:rPr lang="en-US" altLang="zh-CN" sz="1600" dirty="0" err="1"/>
              <a:t>dtrtaxso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dtrtax</a:t>
            </a:r>
            <a:r>
              <a:rPr lang="en-US" altLang="zh-CN" sz="1600" dirty="0"/>
              <a:t> </a:t>
            </a:r>
            <a:r>
              <a:rPr lang="en-US" altLang="zh-CN" sz="1600" dirty="0" err="1"/>
              <a:t>ltperinc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di e(N)*e(r2)   //</a:t>
            </a:r>
            <a:r>
              <a:rPr lang="zh-CN" altLang="en-US" sz="1600" dirty="0"/>
              <a:t>等于</a:t>
            </a:r>
            <a:r>
              <a:rPr lang="en-US" altLang="zh-CN" sz="1600" dirty="0" err="1"/>
              <a:t>sargan</a:t>
            </a:r>
            <a:r>
              <a:rPr lang="zh-CN" altLang="en-US" sz="1600" dirty="0"/>
              <a:t>过度识别统计量</a:t>
            </a:r>
          </a:p>
          <a:p>
            <a:r>
              <a:rPr lang="zh-CN" altLang="en-US" sz="1600" dirty="0"/>
              <a:t> </a:t>
            </a:r>
            <a:r>
              <a:rPr lang="en-US" altLang="zh-CN" sz="1600" dirty="0"/>
              <a:t>test </a:t>
            </a:r>
            <a:r>
              <a:rPr lang="en-US" altLang="zh-CN" sz="1600" dirty="0" err="1"/>
              <a:t>dtrtaxso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dtrtax</a:t>
            </a:r>
            <a:r>
              <a:rPr lang="en-US" altLang="zh-CN" sz="1600" dirty="0"/>
              <a:t>      </a:t>
            </a:r>
          </a:p>
          <a:p>
            <a:r>
              <a:rPr lang="en-US" altLang="zh-CN" sz="1600" dirty="0"/>
              <a:t>*</a:t>
            </a:r>
            <a:r>
              <a:rPr lang="zh-CN" altLang="en-US" sz="1600" dirty="0"/>
              <a:t>联合显著性检验</a:t>
            </a:r>
          </a:p>
          <a:p>
            <a:r>
              <a:rPr lang="zh-CN" altLang="en-US" sz="1600" dirty="0"/>
              <a:t>*计算 “过度识别约束检验的</a:t>
            </a:r>
            <a:r>
              <a:rPr lang="en-US" altLang="zh-CN" sz="1600" dirty="0"/>
              <a:t>J</a:t>
            </a:r>
            <a:r>
              <a:rPr lang="zh-CN" altLang="en-US" sz="1600" dirty="0"/>
              <a:t>值 “</a:t>
            </a:r>
          </a:p>
          <a:p>
            <a:r>
              <a:rPr lang="en-US" altLang="zh-CN" sz="1600" dirty="0"/>
              <a:t>dis r(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)*r(F)    //</a:t>
            </a:r>
            <a:r>
              <a:rPr lang="zh-CN" altLang="en-US" sz="1600" dirty="0"/>
              <a:t>相当于</a:t>
            </a:r>
            <a:r>
              <a:rPr lang="en-US" altLang="zh-CN" sz="1600" dirty="0" err="1"/>
              <a:t>Basmann</a:t>
            </a:r>
            <a:r>
              <a:rPr lang="zh-CN" altLang="en-US" sz="1600" dirty="0"/>
              <a:t>过度识别统计量</a:t>
            </a:r>
          </a:p>
          <a:p>
            <a:r>
              <a:rPr lang="zh-CN" altLang="en-US" sz="1600" dirty="0"/>
              <a:t>*计算</a:t>
            </a:r>
            <a:r>
              <a:rPr lang="en-US" altLang="zh-CN" sz="1600" dirty="0"/>
              <a:t>p-value</a:t>
            </a:r>
          </a:p>
          <a:p>
            <a:r>
              <a:rPr lang="en-US" altLang="zh-CN" sz="1600" dirty="0"/>
              <a:t>dis  </a:t>
            </a:r>
            <a:r>
              <a:rPr lang="en-US" altLang="zh-CN" sz="1600" dirty="0" err="1"/>
              <a:t>chiprob</a:t>
            </a:r>
            <a:r>
              <a:rPr lang="en-US" altLang="zh-CN" sz="1600" dirty="0"/>
              <a:t>(r(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)-1,r(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)*r(F)) </a:t>
            </a:r>
          </a:p>
          <a:p>
            <a:endParaRPr lang="en-US" altLang="zh-CN" sz="1600" dirty="0"/>
          </a:p>
          <a:p>
            <a:r>
              <a:rPr lang="en-US" altLang="zh-CN" sz="1600" dirty="0"/>
              <a:t>*</a:t>
            </a:r>
            <a:r>
              <a:rPr lang="zh-CN" altLang="en-US" sz="1600" dirty="0"/>
              <a:t>亦可直接用</a:t>
            </a:r>
            <a:r>
              <a:rPr lang="en-US" altLang="zh-CN" sz="1600" dirty="0" err="1"/>
              <a:t>estat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overid</a:t>
            </a:r>
            <a:r>
              <a:rPr lang="zh-CN" altLang="en-US" sz="1600" dirty="0"/>
              <a:t>做过度识别检验</a:t>
            </a:r>
            <a:endParaRPr lang="en-US" altLang="zh-CN" sz="1600" dirty="0"/>
          </a:p>
          <a:p>
            <a:r>
              <a:rPr lang="en-US" altLang="zh-CN" sz="1600" dirty="0"/>
              <a:t>*</a:t>
            </a:r>
            <a:r>
              <a:rPr lang="zh-CN" altLang="en-US" sz="1600" dirty="0"/>
              <a:t>必须将命令完整写出</a:t>
            </a:r>
            <a:r>
              <a:rPr lang="en-US" altLang="zh-CN" sz="1600" dirty="0" err="1"/>
              <a:t>ivregress</a:t>
            </a:r>
            <a:r>
              <a:rPr lang="en-US" altLang="zh-CN" sz="1600" dirty="0"/>
              <a:t> 2sls</a:t>
            </a:r>
            <a:r>
              <a:rPr lang="zh-CN" altLang="en-US" sz="1600" dirty="0"/>
              <a:t>，不能简写为</a:t>
            </a:r>
            <a:r>
              <a:rPr lang="en-US" altLang="zh-CN" sz="1600" dirty="0" err="1"/>
              <a:t>ivreg</a:t>
            </a:r>
            <a:endParaRPr lang="en-US" altLang="zh-CN" sz="1600" dirty="0"/>
          </a:p>
          <a:p>
            <a:r>
              <a:rPr lang="en-US" altLang="zh-CN" sz="1600" dirty="0" err="1"/>
              <a:t>ivregress</a:t>
            </a:r>
            <a:r>
              <a:rPr lang="en-US" altLang="zh-CN" sz="1600" dirty="0"/>
              <a:t> 2sls </a:t>
            </a:r>
            <a:r>
              <a:rPr lang="en-US" altLang="zh-CN" sz="1600" dirty="0" err="1"/>
              <a:t>ltpackpc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ltavgprs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dtrtax</a:t>
            </a:r>
            <a:r>
              <a:rPr lang="en-US" altLang="zh-CN" sz="1600" dirty="0"/>
              <a:t>  </a:t>
            </a:r>
            <a:r>
              <a:rPr lang="en-US" altLang="zh-CN" sz="1600" dirty="0" err="1"/>
              <a:t>dtrtaxso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ltperinc</a:t>
            </a:r>
            <a:endParaRPr lang="en-US" altLang="zh-CN" sz="1600" dirty="0"/>
          </a:p>
          <a:p>
            <a:r>
              <a:rPr lang="en-US" altLang="zh-CN" sz="1600" dirty="0" err="1"/>
              <a:t>estat</a:t>
            </a:r>
            <a:r>
              <a:rPr lang="en-US" altLang="zh-CN" sz="1600" dirty="0"/>
              <a:t>  </a:t>
            </a:r>
            <a:r>
              <a:rPr lang="en-US" altLang="zh-CN" sz="1600" dirty="0" err="1"/>
              <a:t>overid</a:t>
            </a:r>
            <a:r>
              <a:rPr lang="en-US" altLang="zh-CN" sz="1600" dirty="0"/>
              <a:t>  </a:t>
            </a:r>
          </a:p>
          <a:p>
            <a:r>
              <a:rPr lang="en-US" altLang="zh-CN" sz="1600" dirty="0"/>
              <a:t>*</a:t>
            </a:r>
            <a:r>
              <a:rPr lang="zh-CN" altLang="en-US" sz="1600" dirty="0"/>
              <a:t>注意到两个结果与上面的手工计算一样</a:t>
            </a: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弱工具变量与过度识别检验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669613"/>
              </p:ext>
            </p:extLst>
          </p:nvPr>
        </p:nvGraphicFramePr>
        <p:xfrm>
          <a:off x="2" y="838373"/>
          <a:ext cx="4002656" cy="603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4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298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被解释变量：香烟消费量对数差分（</a:t>
                      </a:r>
                      <a:r>
                        <a:rPr lang="en-US" sz="1800" kern="0" dirty="0">
                          <a:effectLst/>
                        </a:rPr>
                        <a:t>1995-1985</a:t>
                      </a:r>
                      <a:r>
                        <a:rPr lang="zh-CN" sz="1800" kern="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4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自变量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(1)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(2)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(3)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2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chemeClr val="tx1"/>
                          </a:solidFill>
                          <a:effectLst/>
                        </a:rPr>
                        <a:t>香烟价格对数差分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-0.94***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-1.34***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-1.20***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(0.21)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(0.23)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(0.20)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2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收入对数差分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0.46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(0.34)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(0.30)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(0.31)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截矩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-0.12*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-0.02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-0.05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(0.07)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(0.07)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(0.06)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观察值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R-squared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044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工具变量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消费税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香烟税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消费税和香烟税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02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第一阶段</a:t>
                      </a:r>
                      <a:r>
                        <a:rPr lang="en-US" sz="1800" kern="0" dirty="0">
                          <a:effectLst/>
                        </a:rPr>
                        <a:t>F</a:t>
                      </a:r>
                      <a:r>
                        <a:rPr lang="zh-CN" sz="1800" kern="0" dirty="0">
                          <a:effectLst/>
                        </a:rPr>
                        <a:t>值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33.7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107.2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88.6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02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过度识别约束</a:t>
                      </a:r>
                      <a:r>
                        <a:rPr lang="en-US" sz="1800" kern="0" dirty="0">
                          <a:effectLst/>
                        </a:rPr>
                        <a:t>J</a:t>
                      </a:r>
                      <a:r>
                        <a:rPr lang="zh-CN" sz="1800" kern="0" dirty="0">
                          <a:effectLst/>
                        </a:rPr>
                        <a:t>值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FF0000"/>
                          </a:solidFill>
                          <a:effectLst/>
                        </a:rPr>
                        <a:t>4.93**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9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（</a:t>
                      </a:r>
                      <a:r>
                        <a:rPr lang="en-US" sz="1800" kern="0" dirty="0">
                          <a:effectLst/>
                        </a:rPr>
                        <a:t>0.026</a:t>
                      </a:r>
                      <a:r>
                        <a:rPr lang="zh-CN" sz="1800" kern="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7625" marR="47625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3341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745" y="925061"/>
            <a:ext cx="8419530" cy="5579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u"/>
            </a:pPr>
            <a:r>
              <a:rPr lang="zh-CN" altLang="zh-CN" sz="2000" dirty="0"/>
              <a:t>两个工具变量即销售税和香烟特产税都是外生的这一零假设在</a:t>
            </a:r>
            <a:r>
              <a:rPr lang="en-US" altLang="zh-CN" sz="2000" dirty="0"/>
              <a:t>5%</a:t>
            </a:r>
            <a:r>
              <a:rPr lang="zh-CN" altLang="zh-CN" sz="2000" dirty="0"/>
              <a:t>的显著性水平下被拒绝！至少有一个工具变量是内生的，这有三种可能：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zh-CN" altLang="zh-CN" sz="2000" dirty="0"/>
              <a:t>销售税是外生的，但香烟税不是，因此采用销售税作为工具变量的模型设定是可靠的；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zh-CN" altLang="zh-CN" sz="2000" dirty="0"/>
              <a:t>若香烟税是外生的，而销售税是内生的，则采用香烟税作为工具变量的模型设定是可靠的；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zh-CN" altLang="zh-CN" sz="2000" dirty="0"/>
              <a:t>两种税都不是外生的，两个模型都不可靠．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u"/>
            </a:pPr>
            <a:r>
              <a:rPr lang="en-US" altLang="zh-CN" sz="2000" dirty="0"/>
              <a:t> </a:t>
            </a:r>
            <a:r>
              <a:rPr lang="zh-CN" altLang="zh-CN" sz="2000" dirty="0"/>
              <a:t>统计证据并不能告诉我们谁是谁非，从经验和理论来分析，总销售税的外生性比香烟特产税的外生性。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u"/>
            </a:pPr>
            <a:r>
              <a:rPr lang="zh-CN" altLang="zh-CN" sz="2000" dirty="0"/>
              <a:t>采用第一个模型设定，得到最后的结论：香烟长期</a:t>
            </a:r>
            <a:r>
              <a:rPr lang="zh-CN" altLang="en-US" sz="2000" dirty="0"/>
              <a:t>价格需求</a:t>
            </a:r>
            <a:r>
              <a:rPr lang="zh-CN" altLang="zh-CN" sz="2000" dirty="0"/>
              <a:t>弹性接近－１，增税将对香烟消费将产生巨大影响，税收政策是相当有效的控烟手段。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检验结果的解读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9826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：工具变量多于内生变量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862647"/>
              </p:ext>
            </p:extLst>
          </p:nvPr>
        </p:nvGraphicFramePr>
        <p:xfrm>
          <a:off x="634294" y="1045607"/>
          <a:ext cx="184308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18" name="公式" r:id="rId3" imgW="888840" imgH="431640" progId="Equation.3">
                  <p:embed/>
                </p:oleObj>
              </mc:Choice>
              <mc:Fallback>
                <p:oleObj name="公式" r:id="rId3" imgW="888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94" y="1045607"/>
                        <a:ext cx="1843087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92370" y="3629043"/>
                <a:ext cx="5184476" cy="7751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b="1" dirty="0"/>
                  <a:t>两个待估参数（未知数）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b="1" dirty="0"/>
                  <a:t>，三个方程</a:t>
                </a:r>
                <a:endParaRPr lang="en-US" altLang="zh-CN" sz="2000" b="1" dirty="0"/>
              </a:p>
              <a:p>
                <a:r>
                  <a:rPr lang="zh-CN" altLang="en-US" sz="2000" b="1" dirty="0"/>
                  <a:t>方程个数大于未知数的个数，方程可能无解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70" y="3629043"/>
                <a:ext cx="5184476" cy="775180"/>
              </a:xfrm>
              <a:prstGeom prst="rect">
                <a:avLst/>
              </a:prstGeom>
              <a:blipFill rotWithShape="0">
                <a:blip r:embed="rId5"/>
                <a:stretch>
                  <a:fillRect l="-1174" t="-775" b="-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080250"/>
              </p:ext>
            </p:extLst>
          </p:nvPr>
        </p:nvGraphicFramePr>
        <p:xfrm>
          <a:off x="1472535" y="4728453"/>
          <a:ext cx="696436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19" name="公式" r:id="rId6" imgW="2933640" imgH="355320" progId="Equation.3">
                  <p:embed/>
                </p:oleObj>
              </mc:Choice>
              <mc:Fallback>
                <p:oleObj name="公式" r:id="rId6" imgW="293364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535" y="4728453"/>
                        <a:ext cx="6964363" cy="83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4767"/>
              </p:ext>
            </p:extLst>
          </p:nvPr>
        </p:nvGraphicFramePr>
        <p:xfrm>
          <a:off x="2918662" y="901765"/>
          <a:ext cx="5518236" cy="95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20" name="公式" r:id="rId8" imgW="4101840" imgH="711000" progId="Equation.3">
                  <p:embed/>
                </p:oleObj>
              </mc:Choice>
              <mc:Fallback>
                <p:oleObj name="公式" r:id="rId8" imgW="410184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18662" y="901765"/>
                        <a:ext cx="5518236" cy="956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355267"/>
              </p:ext>
            </p:extLst>
          </p:nvPr>
        </p:nvGraphicFramePr>
        <p:xfrm>
          <a:off x="4001575" y="2100393"/>
          <a:ext cx="4046868" cy="129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21" name="公式" r:id="rId10" imgW="2387520" imgH="761760" progId="Equation.3">
                  <p:embed/>
                </p:oleObj>
              </mc:Choice>
              <mc:Fallback>
                <p:oleObj name="公式" r:id="rId10" imgW="2387520" imgH="76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01575" y="2100393"/>
                        <a:ext cx="4046868" cy="1292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96253"/>
              </p:ext>
            </p:extLst>
          </p:nvPr>
        </p:nvGraphicFramePr>
        <p:xfrm>
          <a:off x="4497657" y="5568241"/>
          <a:ext cx="19907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22" name="公式" r:id="rId12" imgW="838080" imgH="253800" progId="Equation.3">
                  <p:embed/>
                </p:oleObj>
              </mc:Choice>
              <mc:Fallback>
                <p:oleObj name="公式" r:id="rId12" imgW="8380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657" y="5568241"/>
                        <a:ext cx="1990725" cy="600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05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用降雨量估计黄油的需求价格弹性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66" y="1158011"/>
            <a:ext cx="5434539" cy="7977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66" y="2415395"/>
            <a:ext cx="4171145" cy="38369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13" y="2415395"/>
            <a:ext cx="3916633" cy="3842618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242" y="838372"/>
            <a:ext cx="2389506" cy="1455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02E0-C288-4947-AF86-3BE35FA28ED0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105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6499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08" y="903012"/>
            <a:ext cx="4938714" cy="1371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079" y="812377"/>
            <a:ext cx="4025778" cy="1661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zh-CN" sz="1400" dirty="0"/>
              <a:t>use http://people.brandeis.edu/~kgraddy/datasets/fishdata.dta,clear </a:t>
            </a:r>
            <a:endParaRPr lang="en-US" altLang="zh-CN" sz="1400" dirty="0"/>
          </a:p>
          <a:p>
            <a:endParaRPr lang="vi-VN" altLang="zh-CN" sz="2000" dirty="0"/>
          </a:p>
          <a:p>
            <a:r>
              <a:rPr lang="en-US" altLang="zh-CN" sz="2000" dirty="0"/>
              <a:t>*</a:t>
            </a:r>
            <a:r>
              <a:rPr lang="zh-CN" altLang="en-US" sz="2000" dirty="0"/>
              <a:t>供给弹性的</a:t>
            </a:r>
            <a:r>
              <a:rPr lang="en-US" altLang="zh-CN" sz="2000" dirty="0"/>
              <a:t>OLS</a:t>
            </a:r>
            <a:r>
              <a:rPr lang="zh-CN" altLang="en-US" sz="2000" dirty="0"/>
              <a:t>估计，</a:t>
            </a:r>
            <a:r>
              <a:rPr lang="zh-CN" altLang="en-US" sz="2000" dirty="0">
                <a:solidFill>
                  <a:srgbClr val="FF0000"/>
                </a:solidFill>
              </a:rPr>
              <a:t>得到</a:t>
            </a:r>
            <a:r>
              <a:rPr lang="en-US" altLang="zh-CN" sz="2000" dirty="0">
                <a:solidFill>
                  <a:srgbClr val="FF0000"/>
                </a:solidFill>
              </a:rPr>
              <a:t>-0.4</a:t>
            </a:r>
            <a:endParaRPr lang="vi-VN" altLang="zh-CN" sz="2000" dirty="0">
              <a:solidFill>
                <a:srgbClr val="FF0000"/>
              </a:solidFill>
            </a:endParaRPr>
          </a:p>
          <a:p>
            <a:r>
              <a:rPr lang="vi-VN" altLang="zh-CN" sz="2000" dirty="0"/>
              <a:t>reg qty price stormy mixed </a:t>
            </a:r>
            <a:r>
              <a:rPr lang="en-US" altLang="zh-CN" sz="2000" dirty="0"/>
              <a:t>,  r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供求价格弹性估计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4104907" y="903012"/>
            <a:ext cx="1778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供给弹性</a:t>
            </a:r>
            <a:r>
              <a:rPr lang="en-US" altLang="zh-CN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OLS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230" y="4664366"/>
            <a:ext cx="5182459" cy="18097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" y="3093733"/>
            <a:ext cx="3995727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*</a:t>
            </a:r>
            <a:r>
              <a:rPr lang="zh-CN" altLang="en-US" sz="2000" dirty="0"/>
              <a:t>需求弹性的</a:t>
            </a:r>
            <a:r>
              <a:rPr lang="en-US" altLang="zh-CN" sz="2000" dirty="0"/>
              <a:t>OLS</a:t>
            </a:r>
            <a:r>
              <a:rPr lang="zh-CN" altLang="en-US" sz="2000" dirty="0"/>
              <a:t>估计</a:t>
            </a:r>
            <a:endParaRPr lang="en-US" altLang="zh-CN" sz="2000" dirty="0"/>
          </a:p>
          <a:p>
            <a:r>
              <a:rPr lang="en-US" altLang="zh-CN" sz="2000" dirty="0" err="1"/>
              <a:t>reg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qty</a:t>
            </a:r>
            <a:r>
              <a:rPr lang="en-US" altLang="zh-CN" sz="2000" dirty="0"/>
              <a:t> price day1 day2 day3 ///</a:t>
            </a:r>
          </a:p>
          <a:p>
            <a:r>
              <a:rPr lang="en-US" altLang="zh-CN" sz="2000" dirty="0"/>
              <a:t>day4  rainy  cold,  r   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908" y="2502701"/>
            <a:ext cx="5120044" cy="19335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77059" y="1468785"/>
            <a:ext cx="4866563" cy="23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5"/>
          <p:cNvSpPr txBox="1"/>
          <p:nvPr/>
        </p:nvSpPr>
        <p:spPr>
          <a:xfrm>
            <a:off x="4104907" y="2559364"/>
            <a:ext cx="1855946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需求弹性</a:t>
            </a:r>
            <a:r>
              <a:rPr lang="en-US" altLang="zh-CN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OLS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77059" y="3051351"/>
            <a:ext cx="5035631" cy="23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4664366"/>
            <a:ext cx="3995727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*</a:t>
            </a:r>
            <a:r>
              <a:rPr lang="zh-CN" altLang="en-US" sz="2000" dirty="0"/>
              <a:t>供给弹性的工具变量估计</a:t>
            </a:r>
            <a:r>
              <a:rPr lang="en-US" altLang="zh-CN" sz="2000" dirty="0"/>
              <a:t>2SLS</a:t>
            </a:r>
          </a:p>
          <a:p>
            <a:r>
              <a:rPr lang="en-US" altLang="zh-CN" sz="2000" dirty="0" err="1"/>
              <a:t>ivreg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qty</a:t>
            </a:r>
            <a:r>
              <a:rPr lang="en-US" altLang="zh-CN" sz="2000" dirty="0"/>
              <a:t> (price= day1 day2 day3 /// day4 rainy cold)  stormy  mixed, r</a:t>
            </a:r>
            <a:endParaRPr lang="zh-CN" altLang="en-US" sz="2000" dirty="0"/>
          </a:p>
        </p:txBody>
      </p:sp>
      <p:sp>
        <p:nvSpPr>
          <p:cNvPr id="17" name="文本框 5"/>
          <p:cNvSpPr txBox="1"/>
          <p:nvPr/>
        </p:nvSpPr>
        <p:spPr>
          <a:xfrm>
            <a:off x="4030231" y="4570088"/>
            <a:ext cx="1654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供给弹性</a:t>
            </a:r>
            <a:r>
              <a:rPr lang="en-US" altLang="zh-CN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IV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47114" y="5190793"/>
            <a:ext cx="5035631" cy="23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382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86" y="651431"/>
            <a:ext cx="5038873" cy="327548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4067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供求弹性的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3SLS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7804" y="1432744"/>
            <a:ext cx="1380226" cy="23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5"/>
          <p:cNvSpPr txBox="1"/>
          <p:nvPr/>
        </p:nvSpPr>
        <p:spPr>
          <a:xfrm>
            <a:off x="215450" y="4734908"/>
            <a:ext cx="870438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OLS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8793" y="557897"/>
            <a:ext cx="870438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804" y="3063657"/>
            <a:ext cx="1380226" cy="23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86" y="4021357"/>
            <a:ext cx="5086346" cy="282473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27804" y="4513609"/>
            <a:ext cx="1380226" cy="23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7804" y="6044194"/>
            <a:ext cx="1380226" cy="23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5"/>
          <p:cNvSpPr txBox="1"/>
          <p:nvPr/>
        </p:nvSpPr>
        <p:spPr>
          <a:xfrm>
            <a:off x="8793" y="3869200"/>
            <a:ext cx="870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3SLS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70445" y="808542"/>
            <a:ext cx="4126499" cy="6001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use </a:t>
            </a:r>
            <a:r>
              <a:rPr lang="vi-VN" altLang="zh-CN" sz="1600" dirty="0"/>
              <a:t>http://people.brandeis.edu/~kgraddy/datasets/fishdata.dta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*GMM</a:t>
            </a:r>
            <a:r>
              <a:rPr lang="zh-CN" altLang="en-US" sz="1600" dirty="0"/>
              <a:t>估计</a:t>
            </a:r>
          </a:p>
          <a:p>
            <a:pPr>
              <a:lnSpc>
                <a:spcPct val="150000"/>
              </a:lnSpc>
            </a:pPr>
            <a:r>
              <a:rPr lang="vi-VN" altLang="zh-CN" sz="1600" dirty="0"/>
              <a:t>gmm                  </a:t>
            </a:r>
            <a:r>
              <a:rPr lang="en-US" altLang="zh-CN" sz="1600" dirty="0"/>
              <a:t>      </a:t>
            </a:r>
            <a:r>
              <a:rPr lang="vi-VN" altLang="zh-CN" sz="1600" dirty="0"/>
              <a:t> ///</a:t>
            </a:r>
          </a:p>
          <a:p>
            <a:pPr>
              <a:lnSpc>
                <a:spcPct val="150000"/>
              </a:lnSpc>
            </a:pPr>
            <a:r>
              <a:rPr lang="vi-VN" altLang="zh-CN" sz="1600" dirty="0"/>
              <a:t> (qty-{xb:price day1 day2 day3 </a:t>
            </a:r>
            <a:r>
              <a:rPr lang="en-US" altLang="zh-CN" sz="1600" dirty="0"/>
              <a:t>  </a:t>
            </a:r>
            <a:r>
              <a:rPr lang="vi-VN" altLang="zh-CN" sz="1600" dirty="0"/>
              <a:t>///</a:t>
            </a:r>
          </a:p>
          <a:p>
            <a:pPr>
              <a:lnSpc>
                <a:spcPct val="150000"/>
              </a:lnSpc>
            </a:pPr>
            <a:r>
              <a:rPr lang="vi-VN" altLang="zh-CN" sz="1600" dirty="0"/>
              <a:t>day4 rainy cold _cons}) </a:t>
            </a:r>
            <a:r>
              <a:rPr lang="en-US" altLang="zh-CN" sz="1600" dirty="0"/>
              <a:t>              </a:t>
            </a:r>
            <a:r>
              <a:rPr lang="vi-VN" altLang="zh-CN" sz="1600" dirty="0"/>
              <a:t>///</a:t>
            </a:r>
          </a:p>
          <a:p>
            <a:pPr>
              <a:lnSpc>
                <a:spcPct val="150000"/>
              </a:lnSpc>
            </a:pPr>
            <a:r>
              <a:rPr lang="vi-VN" altLang="zh-CN" sz="1600" dirty="0"/>
              <a:t>(qty-{xc:price stormy mixed _cons}),</a:t>
            </a:r>
            <a:r>
              <a:rPr lang="en-US" altLang="zh-CN" sz="1600" dirty="0"/>
              <a:t>      </a:t>
            </a:r>
            <a:r>
              <a:rPr lang="vi-VN" altLang="zh-CN" sz="1600" dirty="0"/>
              <a:t>///</a:t>
            </a:r>
          </a:p>
          <a:p>
            <a:pPr>
              <a:lnSpc>
                <a:spcPct val="150000"/>
              </a:lnSpc>
            </a:pPr>
            <a:r>
              <a:rPr lang="vi-VN" altLang="zh-CN" sz="1600" dirty="0"/>
              <a:t>instr(day1 day2 day3 day4 </a:t>
            </a:r>
            <a:r>
              <a:rPr lang="en-US" altLang="zh-CN" sz="1600" dirty="0"/>
              <a:t>    ///</a:t>
            </a:r>
          </a:p>
          <a:p>
            <a:pPr>
              <a:lnSpc>
                <a:spcPct val="150000"/>
              </a:lnSpc>
            </a:pPr>
            <a:r>
              <a:rPr lang="vi-VN" altLang="zh-CN" sz="1600" dirty="0"/>
              <a:t>rainy cold stormy mixed)    </a:t>
            </a:r>
            <a:r>
              <a:rPr lang="en-US" altLang="zh-CN" sz="1600" dirty="0"/>
              <a:t> </a:t>
            </a:r>
            <a:r>
              <a:rPr lang="vi-VN" altLang="zh-CN" sz="1600" dirty="0"/>
              <a:t> ///</a:t>
            </a:r>
          </a:p>
          <a:p>
            <a:pPr>
              <a:lnSpc>
                <a:spcPct val="150000"/>
              </a:lnSpc>
            </a:pPr>
            <a:r>
              <a:rPr lang="vi-VN" altLang="zh-CN" sz="1600" dirty="0"/>
              <a:t> winitial(unadjusted, independent)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vi-VN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*3SLS</a:t>
            </a:r>
            <a:r>
              <a:rPr lang="zh-CN" altLang="en-US" sz="1600" dirty="0"/>
              <a:t>估计</a:t>
            </a:r>
            <a:endParaRPr lang="vi-VN" altLang="zh-CN" sz="1600" dirty="0"/>
          </a:p>
          <a:p>
            <a:pPr>
              <a:lnSpc>
                <a:spcPct val="150000"/>
              </a:lnSpc>
            </a:pPr>
            <a:r>
              <a:rPr lang="vi-VN" altLang="zh-CN" sz="1600" dirty="0"/>
              <a:t>reg3 (qty price day1 day2 day3 </a:t>
            </a:r>
            <a:r>
              <a:rPr lang="en-US" altLang="zh-CN" sz="1600" dirty="0"/>
              <a:t>  ///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	</a:t>
            </a:r>
            <a:r>
              <a:rPr lang="vi-VN" altLang="zh-CN" sz="1600" dirty="0"/>
              <a:t>day4 rainy cold)            ///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</a:t>
            </a:r>
            <a:r>
              <a:rPr lang="vi-VN" altLang="zh-CN" sz="1600" dirty="0"/>
              <a:t>(qty price stormy mixed),endog(price)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D6E-962A-4C63-8CD4-0E574DD474A4}" type="datetime1">
              <a:rPr lang="zh-CN" altLang="en-US" smtClean="0"/>
              <a:t>2020/11/7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102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881" y="1207200"/>
            <a:ext cx="854908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8.5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匹配估计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407286" y="3000517"/>
            <a:ext cx="85056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基于协变量寻找处理组与参照组的匹配样本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匹配后样本因变量差的均值即为平均处理效应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5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dirty="0"/>
              <a:t>处理前的异质性</a:t>
            </a:r>
            <a:endParaRPr lang="zh-CN" altLang="en-US" sz="36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956419" y="1346148"/>
          <a:ext cx="4844275" cy="594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02" name="公式" r:id="rId3" imgW="2171520" imgH="266400" progId="Equation.3">
                  <p:embed/>
                </p:oleObj>
              </mc:Choice>
              <mc:Fallback>
                <p:oleObj name="公式" r:id="rId3" imgW="21715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419" y="1346148"/>
                        <a:ext cx="4844275" cy="59491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345288"/>
            <a:ext cx="9184209" cy="19250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1244" y="4412634"/>
            <a:ext cx="76664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y</a:t>
            </a:r>
            <a:r>
              <a:rPr lang="zh-CN" altLang="zh-CN" sz="2400" dirty="0"/>
              <a:t>是我们观察到的身高，</a:t>
            </a:r>
            <a:r>
              <a:rPr lang="en-US" altLang="zh-CN" sz="2400" dirty="0"/>
              <a:t>d</a:t>
            </a:r>
            <a:r>
              <a:rPr lang="zh-CN" altLang="zh-CN" sz="2400" dirty="0"/>
              <a:t>是干预（</a:t>
            </a:r>
            <a:r>
              <a:rPr lang="en-US" altLang="zh-CN" sz="2400" dirty="0"/>
              <a:t>=1</a:t>
            </a:r>
            <a:r>
              <a:rPr lang="zh-CN" altLang="zh-CN" sz="2400" dirty="0"/>
              <a:t>表示穿鞋，</a:t>
            </a:r>
            <a:r>
              <a:rPr lang="en-US" altLang="zh-CN" sz="2400" dirty="0"/>
              <a:t>0</a:t>
            </a:r>
            <a:r>
              <a:rPr lang="zh-CN" altLang="zh-CN" sz="2400" dirty="0"/>
              <a:t>表示光脚），</a:t>
            </a:r>
            <a:r>
              <a:rPr lang="en-US" altLang="zh-CN" sz="2400" dirty="0"/>
              <a:t>y1</a:t>
            </a:r>
            <a:r>
              <a:rPr lang="zh-CN" altLang="zh-CN" sz="2400" dirty="0"/>
              <a:t>和</a:t>
            </a:r>
            <a:r>
              <a:rPr lang="en-US" altLang="zh-CN" sz="2400" dirty="0"/>
              <a:t>y0</a:t>
            </a:r>
            <a:r>
              <a:rPr lang="zh-CN" altLang="zh-CN" sz="2400" dirty="0"/>
              <a:t>是两种可能的结果，光脚时身高为</a:t>
            </a:r>
            <a:r>
              <a:rPr lang="en-US" altLang="zh-CN" sz="2400" dirty="0"/>
              <a:t>y0</a:t>
            </a:r>
            <a:r>
              <a:rPr lang="zh-CN" altLang="zh-CN" sz="2400" dirty="0"/>
              <a:t>，穿鞋时身高为</a:t>
            </a:r>
            <a:r>
              <a:rPr lang="en-US" altLang="zh-CN" sz="2400" dirty="0"/>
              <a:t>y1</a:t>
            </a:r>
            <a:r>
              <a:rPr lang="zh-CN" altLang="zh-CN" sz="2400" dirty="0"/>
              <a:t>，</a:t>
            </a:r>
            <a:r>
              <a:rPr lang="zh-CN" altLang="en-US" sz="2400" dirty="0"/>
              <a:t>则</a:t>
            </a:r>
            <a:r>
              <a:rPr lang="en-US" altLang="zh-CN" sz="2400" dirty="0" err="1"/>
              <a:t>dy</a:t>
            </a:r>
            <a:r>
              <a:rPr lang="zh-CN" altLang="zh-CN" sz="2400" dirty="0"/>
              <a:t>是鞋的高度。其中有底纹的数据是无法观察到的，我们手头上只有头两行的数据 </a:t>
            </a:r>
            <a:endParaRPr lang="zh-CN" altLang="en-US" sz="240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0595-59C4-4AF6-B33F-521825C8EB68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648" y="974694"/>
            <a:ext cx="5574484" cy="5654281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5D79-31F1-48B8-928D-57E3BB6B0755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4964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服从柯西分布的随机变量期望不存在、均值不收敛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508" y="1991111"/>
            <a:ext cx="31877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例：服从</a:t>
            </a:r>
            <a:r>
              <a:rPr lang="en-US" altLang="zh-CN" sz="2000" dirty="0"/>
              <a:t>Cauchy</a:t>
            </a:r>
            <a:r>
              <a:rPr lang="zh-CN" altLang="en-US" sz="2000" dirty="0"/>
              <a:t>分布的随机变量，其期望不存在，</a:t>
            </a:r>
            <a:r>
              <a:rPr lang="zh-CN" altLang="zh-CN" sz="2000" dirty="0"/>
              <a:t>均值</a:t>
            </a:r>
            <a:r>
              <a:rPr lang="zh-CN" altLang="en-US" sz="2000" dirty="0"/>
              <a:t>并不</a:t>
            </a:r>
            <a:r>
              <a:rPr lang="zh-CN" altLang="zh-CN" sz="2000" dirty="0"/>
              <a:t>收敛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235508" y="3394160"/>
            <a:ext cx="3034998" cy="3268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10000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  seed   789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x=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rcauchy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(0,100)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n=_n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mx=sum(x)/n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line   mx   n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142146"/>
              </p:ext>
            </p:extLst>
          </p:nvPr>
        </p:nvGraphicFramePr>
        <p:xfrm>
          <a:off x="628650" y="895013"/>
          <a:ext cx="1742866" cy="90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443" name="公式" r:id="rId4" imgW="838080" imgH="431640" progId="Equation.3">
                  <p:embed/>
                </p:oleObj>
              </mc:Choice>
              <mc:Fallback>
                <p:oleObj name="公式" r:id="rId4" imgW="838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895013"/>
                        <a:ext cx="1742866" cy="90240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3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/>
              <a:t>处理效应异质性</a:t>
            </a:r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435634" y="910833"/>
            <a:ext cx="7991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不同性别的人</a:t>
            </a:r>
            <a:r>
              <a:rPr lang="zh-CN" altLang="zh-CN" sz="2400" dirty="0"/>
              <a:t>所穿鞋的高度不一样</a:t>
            </a:r>
            <a:r>
              <a:rPr lang="zh-CN" altLang="zh-CN" sz="2400" b="1" dirty="0"/>
              <a:t>，</a:t>
            </a:r>
            <a:r>
              <a:rPr lang="zh-CN" altLang="zh-CN" sz="2400" dirty="0"/>
              <a:t>女生穿高跟鞋（</a:t>
            </a:r>
            <a:r>
              <a:rPr lang="en-US" altLang="zh-CN" sz="2400" dirty="0"/>
              <a:t>4cm</a:t>
            </a:r>
            <a:r>
              <a:rPr lang="zh-CN" altLang="zh-CN" sz="2400" dirty="0"/>
              <a:t>），男生穿平底鞋（</a:t>
            </a:r>
            <a:r>
              <a:rPr lang="en-US" altLang="zh-CN" sz="2400" dirty="0"/>
              <a:t>2cm</a:t>
            </a:r>
            <a:r>
              <a:rPr lang="zh-CN" altLang="zh-CN" sz="2400" dirty="0"/>
              <a:t>）。</a:t>
            </a:r>
            <a:endParaRPr lang="en-US" altLang="zh-CN" sz="2400" dirty="0"/>
          </a:p>
          <a:p>
            <a:r>
              <a:rPr lang="zh-CN" altLang="zh-CN" sz="2400" dirty="0"/>
              <a:t>因个体不同处理效应不同</a:t>
            </a:r>
            <a:r>
              <a:rPr lang="zh-CN" altLang="en-US" sz="2400" dirty="0"/>
              <a:t>，</a:t>
            </a:r>
            <a:r>
              <a:rPr lang="zh-CN" altLang="zh-CN" sz="2400" dirty="0"/>
              <a:t>称为</a:t>
            </a:r>
            <a:r>
              <a:rPr lang="zh-CN" altLang="zh-CN" sz="2400" b="1" dirty="0"/>
              <a:t>处理效应</a:t>
            </a:r>
            <a:r>
              <a:rPr lang="zh-CN" altLang="en-US" sz="2400" b="1" dirty="0"/>
              <a:t>的</a:t>
            </a:r>
            <a:r>
              <a:rPr lang="zh-CN" altLang="zh-CN" sz="2400" b="1" dirty="0"/>
              <a:t>异质性偏差</a:t>
            </a:r>
            <a:endParaRPr lang="zh-CN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435634" y="4110160"/>
            <a:ext cx="8272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平均处理效应与协变量分布相关</a:t>
            </a:r>
            <a:endParaRPr lang="en-US" altLang="zh-CN" sz="2400" dirty="0"/>
          </a:p>
          <a:p>
            <a:r>
              <a:rPr lang="zh-CN" altLang="zh-CN" sz="2400" dirty="0"/>
              <a:t>当</a:t>
            </a:r>
            <a:r>
              <a:rPr lang="zh-CN" altLang="zh-CN" sz="2400" dirty="0">
                <a:solidFill>
                  <a:srgbClr val="FF0000"/>
                </a:solidFill>
              </a:rPr>
              <a:t>男女生各占一半</a:t>
            </a:r>
            <a:r>
              <a:rPr lang="zh-CN" altLang="zh-CN" sz="2400" dirty="0"/>
              <a:t>时，平均增高</a:t>
            </a:r>
            <a:r>
              <a:rPr lang="en-US" altLang="zh-CN" sz="2400" dirty="0">
                <a:solidFill>
                  <a:srgbClr val="FF0000"/>
                </a:solidFill>
              </a:rPr>
              <a:t>3cm</a:t>
            </a:r>
            <a:r>
              <a:rPr lang="en-US" altLang="zh-CN" sz="2400" dirty="0"/>
              <a:t>=2×0.5+4×0.5</a:t>
            </a:r>
          </a:p>
          <a:p>
            <a:r>
              <a:rPr lang="zh-CN" altLang="en-US" sz="2400" dirty="0"/>
              <a:t>若</a:t>
            </a:r>
            <a:r>
              <a:rPr lang="zh-CN" altLang="zh-CN" sz="2400" dirty="0">
                <a:solidFill>
                  <a:srgbClr val="FF0000"/>
                </a:solidFill>
              </a:rPr>
              <a:t>男生只点</a:t>
            </a:r>
            <a:r>
              <a:rPr lang="en-US" altLang="zh-CN" sz="2400" dirty="0">
                <a:solidFill>
                  <a:srgbClr val="FF0000"/>
                </a:solidFill>
              </a:rPr>
              <a:t>40%</a:t>
            </a:r>
            <a:r>
              <a:rPr lang="zh-CN" altLang="zh-CN" sz="2400" dirty="0"/>
              <a:t>，则增高效应为</a:t>
            </a:r>
            <a:r>
              <a:rPr lang="en-US" altLang="zh-CN" sz="2400" dirty="0">
                <a:solidFill>
                  <a:srgbClr val="FF0000"/>
                </a:solidFill>
              </a:rPr>
              <a:t>3.2cm</a:t>
            </a:r>
            <a:r>
              <a:rPr lang="en-US" altLang="zh-CN" sz="2400" dirty="0"/>
              <a:t>=2×0.4+4×0.6</a:t>
            </a:r>
            <a:endParaRPr lang="zh-CN" altLang="en-US" sz="240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26FA-BA45-41C9-8F60-BD4AF8661F06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35552"/>
              </p:ext>
            </p:extLst>
          </p:nvPr>
        </p:nvGraphicFramePr>
        <p:xfrm>
          <a:off x="435634" y="2350210"/>
          <a:ext cx="7345392" cy="1592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d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weight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Y1-y0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2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0025" y="2623980"/>
            <a:ext cx="8685324" cy="142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若</a:t>
            </a:r>
            <a:r>
              <a:rPr lang="zh-CN" altLang="zh-CN" sz="2000" dirty="0"/>
              <a:t>只能观察到</a:t>
            </a:r>
            <a:r>
              <a:rPr lang="en-US" altLang="zh-CN" sz="2000" dirty="0" err="1"/>
              <a:t>y,d</a:t>
            </a:r>
            <a:r>
              <a:rPr lang="zh-CN" altLang="zh-CN" sz="2000" dirty="0"/>
              <a:t>和</a:t>
            </a:r>
            <a:r>
              <a:rPr lang="en-US" altLang="zh-CN" sz="2000" dirty="0"/>
              <a:t>w</a:t>
            </a:r>
            <a:r>
              <a:rPr lang="zh-CN" altLang="en-US" sz="2000" dirty="0"/>
              <a:t>这前三列数据</a:t>
            </a:r>
            <a:r>
              <a:rPr lang="zh-CN" altLang="zh-CN" sz="2000" dirty="0"/>
              <a:t>，</a:t>
            </a:r>
            <a:r>
              <a:rPr lang="zh-CN" altLang="en-US" sz="2000" dirty="0"/>
              <a:t>彩底中的潜结果观察不到</a:t>
            </a:r>
            <a:r>
              <a:rPr lang="zh-CN" altLang="zh-CN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观察到的穿鞋</a:t>
            </a:r>
            <a:r>
              <a:rPr lang="zh-CN" altLang="en-US" sz="2000" dirty="0"/>
              <a:t>者</a:t>
            </a:r>
            <a:r>
              <a:rPr lang="zh-CN" altLang="zh-CN" sz="2000" dirty="0"/>
              <a:t>和光脚者身高差异为</a:t>
            </a:r>
            <a:r>
              <a:rPr lang="en-US" altLang="zh-CN" sz="2000" b="1" dirty="0">
                <a:solidFill>
                  <a:srgbClr val="FF0000"/>
                </a:solidFill>
              </a:rPr>
              <a:t>-6</a:t>
            </a:r>
            <a:r>
              <a:rPr lang="en-US" altLang="zh-CN" sz="2000" dirty="0"/>
              <a:t>=164-170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只有观察到另外一种可能性</a:t>
            </a:r>
            <a:r>
              <a:rPr lang="zh-CN" altLang="en-US" sz="2000" dirty="0"/>
              <a:t>（彩底格），</a:t>
            </a:r>
            <a:r>
              <a:rPr lang="zh-CN" altLang="zh-CN" sz="2000" dirty="0"/>
              <a:t>才</a:t>
            </a:r>
            <a:r>
              <a:rPr lang="zh-CN" altLang="en-US" sz="2000" dirty="0"/>
              <a:t>能得正确的</a:t>
            </a:r>
            <a:r>
              <a:rPr lang="en-US" altLang="zh-CN" sz="2000" dirty="0"/>
              <a:t>ATE=3.2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平均</a:t>
            </a:r>
            <a:r>
              <a:rPr lang="zh-CN" altLang="zh-CN" sz="3600" dirty="0"/>
              <a:t>处理效应</a:t>
            </a:r>
            <a:endParaRPr lang="zh-CN" altLang="en-US" sz="36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00025" y="4391167"/>
          <a:ext cx="8267198" cy="70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27" name="公式" r:id="rId3" imgW="5994400" imgH="533400" progId="Equation.3">
                  <p:embed/>
                </p:oleObj>
              </mc:Choice>
              <mc:Fallback>
                <p:oleObj name="公式" r:id="rId3" imgW="5994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25" y="4391167"/>
                        <a:ext cx="8267198" cy="70861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76777" y="5240584"/>
            <a:ext cx="8513694" cy="1015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平均处理效应为</a:t>
            </a:r>
            <a:r>
              <a:rPr lang="en-US" altLang="zh-CN" sz="2000" dirty="0"/>
              <a:t>3.2</a:t>
            </a:r>
            <a:r>
              <a:rPr lang="zh-CN" altLang="en-US" sz="2000" dirty="0"/>
              <a:t>，</a:t>
            </a:r>
            <a:r>
              <a:rPr lang="zh-CN" altLang="zh-CN" sz="2000" dirty="0"/>
              <a:t>处理前异质性偏差为</a:t>
            </a:r>
            <a:r>
              <a:rPr lang="en-US" altLang="zh-CN" sz="2000" dirty="0"/>
              <a:t>-10=160-170</a:t>
            </a:r>
            <a:r>
              <a:rPr lang="zh-CN" altLang="zh-CN" sz="2000" dirty="0"/>
              <a:t>，处理效应异质性偏</a:t>
            </a:r>
            <a:r>
              <a:rPr lang="zh-CN" altLang="en-US" sz="2000" dirty="0"/>
              <a:t>差</a:t>
            </a:r>
            <a:r>
              <a:rPr lang="zh-CN" altLang="zh-CN" sz="2000" dirty="0"/>
              <a:t>为</a:t>
            </a:r>
            <a:r>
              <a:rPr lang="en-US" altLang="zh-CN" sz="2000" dirty="0"/>
              <a:t>0.8=</a:t>
            </a:r>
            <a:r>
              <a:rPr lang="zh-CN" altLang="zh-CN" sz="2000" dirty="0"/>
              <a:t>（</a:t>
            </a:r>
            <a:r>
              <a:rPr lang="en-US" altLang="zh-CN" sz="2000" dirty="0"/>
              <a:t>1-0.6</a:t>
            </a:r>
            <a:r>
              <a:rPr lang="zh-CN" altLang="zh-CN" sz="2000" dirty="0"/>
              <a:t>）</a:t>
            </a:r>
            <a:r>
              <a:rPr lang="en-US" altLang="zh-CN" sz="2000" dirty="0"/>
              <a:t>*(4-2)</a:t>
            </a:r>
            <a:r>
              <a:rPr lang="zh-CN" altLang="en-US" sz="2000" dirty="0"/>
              <a:t>，</a:t>
            </a:r>
            <a:r>
              <a:rPr lang="zh-CN" altLang="zh-CN" sz="2000" dirty="0"/>
              <a:t>三者</a:t>
            </a:r>
            <a:r>
              <a:rPr lang="zh-CN" altLang="en-US" sz="2000" dirty="0"/>
              <a:t>之</a:t>
            </a:r>
            <a:r>
              <a:rPr lang="zh-CN" altLang="zh-CN" sz="2000" dirty="0"/>
              <a:t>和恰好</a:t>
            </a:r>
            <a:r>
              <a:rPr lang="zh-CN" altLang="en-US" sz="2000" dirty="0"/>
              <a:t>为</a:t>
            </a:r>
            <a:r>
              <a:rPr lang="en-US" altLang="zh-CN" sz="2000" dirty="0"/>
              <a:t>-6 =3.2-10+0.8</a:t>
            </a:r>
            <a:endParaRPr lang="zh-CN" altLang="zh-CN" sz="2000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B84D8-0B8E-408A-AE3E-D843FF2314D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111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29628"/>
              </p:ext>
            </p:extLst>
          </p:nvPr>
        </p:nvGraphicFramePr>
        <p:xfrm>
          <a:off x="628650" y="935801"/>
          <a:ext cx="7345392" cy="1592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d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weight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y1-y0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20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/>
              <a:t>用</a:t>
            </a:r>
            <a:r>
              <a:rPr lang="zh-CN" altLang="zh-CN" sz="3600"/>
              <a:t>协</a:t>
            </a:r>
            <a:r>
              <a:rPr lang="zh-CN" altLang="zh-CN" sz="3600" dirty="0"/>
              <a:t>变量分组的随机实验</a:t>
            </a:r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233490" y="962453"/>
            <a:ext cx="8744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基于一些可观察到的</a:t>
            </a:r>
            <a:r>
              <a:rPr lang="zh-CN" altLang="zh-CN" sz="2400" b="1" dirty="0"/>
              <a:t>协变量</a:t>
            </a:r>
            <a:r>
              <a:rPr lang="en-US" altLang="zh-CN" sz="2400" b="1" dirty="0"/>
              <a:t>x</a:t>
            </a:r>
            <a:r>
              <a:rPr lang="zh-CN" altLang="zh-CN" sz="2400" b="1" dirty="0"/>
              <a:t>（</a:t>
            </a:r>
            <a:r>
              <a:rPr lang="zh-CN" altLang="zh-CN" sz="2400" dirty="0"/>
              <a:t>比如</a:t>
            </a:r>
            <a:r>
              <a:rPr lang="en-US" altLang="zh-CN" sz="2400" dirty="0"/>
              <a:t>x=0</a:t>
            </a:r>
            <a:r>
              <a:rPr lang="zh-CN" altLang="zh-CN" sz="2400" dirty="0"/>
              <a:t>或</a:t>
            </a:r>
            <a:r>
              <a:rPr lang="en-US" altLang="zh-CN" sz="2400" dirty="0"/>
              <a:t>1</a:t>
            </a:r>
            <a:r>
              <a:rPr lang="zh-CN" altLang="zh-CN" sz="2400" dirty="0"/>
              <a:t>）</a:t>
            </a:r>
            <a:r>
              <a:rPr lang="zh-CN" altLang="en-US" sz="2400" dirty="0"/>
              <a:t>，</a:t>
            </a:r>
            <a:r>
              <a:rPr lang="zh-CN" altLang="zh-CN" sz="2400" dirty="0"/>
              <a:t>先将样本分到不同组。在不同组内区分处理对象和参照对象时采用的概率可</a:t>
            </a:r>
            <a:r>
              <a:rPr lang="zh-CN" altLang="en-US" sz="2400" dirty="0"/>
              <a:t>以</a:t>
            </a:r>
            <a:r>
              <a:rPr lang="zh-CN" altLang="zh-CN" sz="2400" dirty="0"/>
              <a:t>不同，即按</a:t>
            </a:r>
            <a:r>
              <a:rPr lang="en-US" altLang="zh-CN" sz="2400" dirty="0"/>
              <a:t>x</a:t>
            </a:r>
            <a:r>
              <a:rPr lang="zh-CN" altLang="zh-CN" sz="2400" dirty="0"/>
              <a:t>分成的不同组中被处理的个体所占比例各不相同。</a:t>
            </a:r>
          </a:p>
        </p:txBody>
      </p:sp>
      <p:sp>
        <p:nvSpPr>
          <p:cNvPr id="5" name="矩形 4"/>
          <p:cNvSpPr/>
          <p:nvPr/>
        </p:nvSpPr>
        <p:spPr>
          <a:xfrm>
            <a:off x="6413848" y="4863710"/>
            <a:ext cx="2730152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处理</a:t>
            </a:r>
            <a:r>
              <a:rPr lang="en-US" altLang="zh-CN" dirty="0"/>
              <a:t>d</a:t>
            </a:r>
            <a:r>
              <a:rPr lang="zh-CN" altLang="en-US" dirty="0"/>
              <a:t>与</a:t>
            </a:r>
            <a:r>
              <a:rPr lang="en-US" altLang="zh-CN" dirty="0"/>
              <a:t>u</a:t>
            </a:r>
            <a:r>
              <a:rPr lang="zh-CN" altLang="en-US" dirty="0"/>
              <a:t>不独立，因更多女生（</a:t>
            </a:r>
            <a:r>
              <a:rPr lang="en-US" altLang="zh-CN" dirty="0"/>
              <a:t>75%</a:t>
            </a:r>
            <a:r>
              <a:rPr lang="zh-CN" altLang="en-US" dirty="0"/>
              <a:t>）穿鞋，仅</a:t>
            </a:r>
            <a:r>
              <a:rPr lang="en-US" altLang="zh-CN" dirty="0"/>
              <a:t>20%</a:t>
            </a:r>
            <a:r>
              <a:rPr lang="zh-CN" altLang="en-US" dirty="0"/>
              <a:t>男生穿鞋，女生平均比男生矮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281577"/>
              </p:ext>
            </p:extLst>
          </p:nvPr>
        </p:nvGraphicFramePr>
        <p:xfrm>
          <a:off x="139678" y="4863710"/>
          <a:ext cx="6143633" cy="134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52" name="公式" r:id="rId3" imgW="4051080" imgH="888840" progId="Equation.3">
                  <p:embed/>
                </p:oleObj>
              </mc:Choice>
              <mc:Fallback>
                <p:oleObj name="公式" r:id="rId3" imgW="40510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78" y="4863710"/>
                        <a:ext cx="6143633" cy="13491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7760-D1D4-4565-AE02-8B290368A2C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112</a:t>
            </a:fld>
            <a:endParaRPr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76411"/>
              </p:ext>
            </p:extLst>
          </p:nvPr>
        </p:nvGraphicFramePr>
        <p:xfrm>
          <a:off x="513809" y="2294438"/>
          <a:ext cx="800909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2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d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weight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Y1-y0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45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7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40130" y="0"/>
            <a:ext cx="6496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dirty="0"/>
              <a:t>条件均值独立假设（</a:t>
            </a:r>
            <a:r>
              <a:rPr lang="en-US" altLang="zh-CN" sz="4000" dirty="0"/>
              <a:t>CI</a:t>
            </a:r>
            <a:r>
              <a:rPr lang="zh-CN" altLang="zh-CN" sz="4000" dirty="0"/>
              <a:t>） </a:t>
            </a:r>
            <a:endParaRPr lang="zh-CN" altLang="en-US" sz="4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531632" y="4183243"/>
          <a:ext cx="59261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38" name="公式" r:id="rId3" imgW="3504960" imgH="482400" progId="Equation.3">
                  <p:embed/>
                </p:oleObj>
              </mc:Choice>
              <mc:Fallback>
                <p:oleObj name="公式" r:id="rId3" imgW="3504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32" y="4183243"/>
                        <a:ext cx="5926138" cy="8413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7047"/>
              </p:ext>
            </p:extLst>
          </p:nvPr>
        </p:nvGraphicFramePr>
        <p:xfrm>
          <a:off x="531632" y="3557858"/>
          <a:ext cx="5065712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39" name="公式" r:id="rId5" imgW="3340080" imgH="241200" progId="Equation.3">
                  <p:embed/>
                </p:oleObj>
              </mc:Choice>
              <mc:Fallback>
                <p:oleObj name="公式" r:id="rId5" imgW="3340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32" y="3557858"/>
                        <a:ext cx="5065712" cy="3667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EE26-FCA1-453F-AAC0-A68850E773C8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4773" y="5175249"/>
            <a:ext cx="8935993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但如果按性别先分组（相当以</a:t>
            </a:r>
            <a:r>
              <a:rPr lang="en-US" altLang="zh-CN" dirty="0"/>
              <a:t>x</a:t>
            </a:r>
            <a:r>
              <a:rPr lang="zh-CN" altLang="en-US" dirty="0"/>
              <a:t>为条件</a:t>
            </a:r>
            <a:r>
              <a:rPr lang="en-US" altLang="zh-CN" dirty="0"/>
              <a:t>)</a:t>
            </a:r>
            <a:r>
              <a:rPr lang="zh-CN" altLang="en-US" dirty="0"/>
              <a:t>，只要男生组和女生组内，穿鞋与否随机选取，则男生组内抽出组与对照组在光脚时平均身高必然相等；对女生组来说亦然。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条件均值独立性：给定的</a:t>
            </a:r>
            <a:r>
              <a:rPr lang="en-US" altLang="zh-CN" dirty="0"/>
              <a:t>x</a:t>
            </a:r>
            <a:r>
              <a:rPr lang="zh-CN" altLang="en-US" dirty="0"/>
              <a:t>（如固定为男生），处理与否（穿鞋否）与身高无关（即组内是随机分配的）。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49214"/>
              </p:ext>
            </p:extLst>
          </p:nvPr>
        </p:nvGraphicFramePr>
        <p:xfrm>
          <a:off x="436171" y="905585"/>
          <a:ext cx="800909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2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d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weight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Y1-y0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45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8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匹配估计</a:t>
            </a:r>
          </a:p>
        </p:txBody>
      </p:sp>
      <p:sp>
        <p:nvSpPr>
          <p:cNvPr id="10" name="矩形 9"/>
          <p:cNvSpPr/>
          <p:nvPr/>
        </p:nvSpPr>
        <p:spPr>
          <a:xfrm>
            <a:off x="167165" y="851554"/>
            <a:ext cx="8361096" cy="142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要求得</a:t>
            </a:r>
            <a:r>
              <a:rPr lang="en-US" altLang="zh-CN" sz="2000" dirty="0"/>
              <a:t>id=1</a:t>
            </a:r>
            <a:r>
              <a:rPr lang="zh-CN" altLang="zh-CN" sz="2000" dirty="0"/>
              <a:t>的样本光脚时的身高，我们在参照组（</a:t>
            </a:r>
            <a:r>
              <a:rPr lang="en-US" altLang="zh-CN" sz="2000" dirty="0"/>
              <a:t>d=0</a:t>
            </a:r>
            <a:r>
              <a:rPr lang="zh-CN" altLang="zh-CN" sz="2000" dirty="0"/>
              <a:t>）中寻找和他的协变量（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=1</a:t>
            </a:r>
            <a:r>
              <a:rPr lang="zh-CN" altLang="zh-CN" sz="2000" dirty="0"/>
              <a:t>）最为接近的样本，这个样本应该是</a:t>
            </a:r>
            <a:r>
              <a:rPr lang="en-US" altLang="zh-CN" sz="2000" dirty="0"/>
              <a:t>id=3,</a:t>
            </a:r>
            <a:r>
              <a:rPr lang="zh-CN" altLang="zh-CN" sz="2000" dirty="0"/>
              <a:t>因为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=1</a:t>
            </a:r>
            <a:r>
              <a:rPr lang="zh-CN" altLang="zh-CN" sz="2000" dirty="0"/>
              <a:t>，第三个样本对应的</a:t>
            </a:r>
            <a:r>
              <a:rPr lang="en-US" altLang="zh-CN" sz="2000" dirty="0"/>
              <a:t>y=170,</a:t>
            </a:r>
            <a:r>
              <a:rPr lang="zh-CN" altLang="zh-CN" sz="2000" dirty="0"/>
              <a:t>于是我们将这个值作为</a:t>
            </a:r>
            <a:r>
              <a:rPr lang="en-US" altLang="zh-CN" sz="2000" dirty="0"/>
              <a:t>id=1</a:t>
            </a:r>
            <a:r>
              <a:rPr lang="zh-CN" altLang="zh-CN" sz="2000" dirty="0"/>
              <a:t>这个样本光脚时的身高 </a:t>
            </a: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679865" y="5044828"/>
          <a:ext cx="6985597" cy="49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36" name="公式" r:id="rId3" imgW="4876800" imgH="342900" progId="Equation.3">
                  <p:embed/>
                </p:oleObj>
              </mc:Choice>
              <mc:Fallback>
                <p:oleObj name="公式" r:id="rId3" imgW="4876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865" y="5044828"/>
                        <a:ext cx="6985597" cy="49213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679864" y="5643829"/>
          <a:ext cx="6985597" cy="49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37" name="公式" r:id="rId5" imgW="4597400" imgH="342900" progId="Equation.3">
                  <p:embed/>
                </p:oleObj>
              </mc:Choice>
              <mc:Fallback>
                <p:oleObj name="公式" r:id="rId5" imgW="45974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864" y="5643829"/>
                        <a:ext cx="6985597" cy="492136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076B9-1BD0-47DA-B964-DD0065C24CD9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77820"/>
              </p:ext>
            </p:extLst>
          </p:nvPr>
        </p:nvGraphicFramePr>
        <p:xfrm>
          <a:off x="300246" y="2395253"/>
          <a:ext cx="822801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5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8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3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2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id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d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weight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y0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/>
                        <a:t>匹配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y3=170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45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y4=160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y1=172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y2=164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107237"/>
              </p:ext>
            </p:extLst>
          </p:nvPr>
        </p:nvGraphicFramePr>
        <p:xfrm>
          <a:off x="679865" y="6242830"/>
          <a:ext cx="6985596" cy="49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38" name="公式" r:id="rId7" imgW="4660900" imgH="431800" progId="Equation.3">
                  <p:embed/>
                </p:oleObj>
              </mc:Choice>
              <mc:Fallback>
                <p:oleObj name="公式" r:id="rId7" imgW="4660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865" y="6242830"/>
                        <a:ext cx="6985596" cy="49213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/>
          <p:cNvSpPr/>
          <p:nvPr/>
        </p:nvSpPr>
        <p:spPr>
          <a:xfrm>
            <a:off x="5098211" y="2837730"/>
            <a:ext cx="1457864" cy="98377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349041" y="3767616"/>
            <a:ext cx="1457864" cy="98377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1043" y="0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4000" b="1" cap="all" dirty="0"/>
              <a:t>倾向值匹配</a:t>
            </a:r>
          </a:p>
        </p:txBody>
      </p:sp>
      <p:sp>
        <p:nvSpPr>
          <p:cNvPr id="4" name="矩形 3"/>
          <p:cNvSpPr/>
          <p:nvPr/>
        </p:nvSpPr>
        <p:spPr>
          <a:xfrm>
            <a:off x="411699" y="826633"/>
            <a:ext cx="81389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倾向值匹配将协变量综合成一个倾向值得分，再用该得分进行近邻匹配。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用</a:t>
            </a:r>
            <a:r>
              <a:rPr lang="en-US" altLang="zh-CN" sz="2400" dirty="0"/>
              <a:t>d</a:t>
            </a:r>
            <a:r>
              <a:rPr lang="zh-CN" altLang="zh-CN" sz="2400" dirty="0"/>
              <a:t>对协变量做</a:t>
            </a:r>
            <a:r>
              <a:rPr lang="en-US" altLang="zh-CN" sz="2400" dirty="0" err="1"/>
              <a:t>probit</a:t>
            </a:r>
            <a:r>
              <a:rPr lang="zh-CN" altLang="zh-CN" sz="2400" dirty="0"/>
              <a:t>或</a:t>
            </a:r>
            <a:r>
              <a:rPr lang="en-US" altLang="zh-CN" sz="2400" dirty="0" err="1"/>
              <a:t>logit</a:t>
            </a:r>
            <a:r>
              <a:rPr lang="zh-CN" altLang="zh-CN" sz="2400" dirty="0"/>
              <a:t>估计并预测出倾向值后，又有三种处理办法：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第一种是用倾向值作为新的协变量，用近邻匹配进行估计；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第二种是用倾向值作为权重，进行逆概率加权；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第三种是将没有匹配的样本删除，或者仅保留倾向值在某一区间</a:t>
            </a:r>
            <a:r>
              <a:rPr lang="zh-CN" altLang="en-US" sz="2400" dirty="0"/>
              <a:t>内</a:t>
            </a:r>
            <a:r>
              <a:rPr lang="zh-CN" altLang="zh-CN" sz="2400" dirty="0"/>
              <a:t>如</a:t>
            </a:r>
            <a:r>
              <a:rPr lang="zh-CN" altLang="en-US" sz="2400" dirty="0"/>
              <a:t>（</a:t>
            </a:r>
            <a:r>
              <a:rPr lang="en-US" altLang="zh-CN" sz="2400" dirty="0"/>
              <a:t>0.1</a:t>
            </a:r>
            <a:r>
              <a:rPr lang="zh-CN" altLang="en-US" sz="2400" dirty="0"/>
              <a:t>，</a:t>
            </a:r>
            <a:r>
              <a:rPr lang="en-US" altLang="zh-CN" sz="2400" dirty="0"/>
              <a:t>0.9</a:t>
            </a:r>
            <a:r>
              <a:rPr lang="zh-CN" altLang="en-US" sz="2400" dirty="0"/>
              <a:t>）</a:t>
            </a:r>
            <a:r>
              <a:rPr lang="zh-CN" altLang="zh-CN" sz="2400" dirty="0"/>
              <a:t>的样本进行简单回归估计 </a:t>
            </a:r>
            <a:endParaRPr lang="zh-CN" altLang="en-US" sz="240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73E6-A7BE-4AB0-B9B5-EEE42D5AD379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992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逆条件概率加权法</a:t>
            </a:r>
          </a:p>
        </p:txBody>
      </p:sp>
      <p:sp>
        <p:nvSpPr>
          <p:cNvPr id="10" name="矩形 9"/>
          <p:cNvSpPr/>
          <p:nvPr/>
        </p:nvSpPr>
        <p:spPr>
          <a:xfrm>
            <a:off x="167165" y="851554"/>
            <a:ext cx="83610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以</a:t>
            </a:r>
            <a:r>
              <a:rPr lang="zh-CN" altLang="zh-CN" sz="2000" dirty="0"/>
              <a:t>协变量</a:t>
            </a:r>
            <a:r>
              <a:rPr lang="en-US" altLang="zh-CN" sz="2000" dirty="0"/>
              <a:t>x</a:t>
            </a:r>
            <a:r>
              <a:rPr lang="zh-CN" altLang="zh-CN" sz="2000" dirty="0"/>
              <a:t>（</a:t>
            </a:r>
            <a:r>
              <a:rPr lang="zh-CN" altLang="en-US" sz="2000" dirty="0"/>
              <a:t>如性别</a:t>
            </a:r>
            <a:r>
              <a:rPr lang="zh-CN" altLang="zh-CN" sz="2000" dirty="0"/>
              <a:t>）</a:t>
            </a:r>
            <a:r>
              <a:rPr lang="zh-CN" altLang="en-US" sz="2000" dirty="0"/>
              <a:t>为条件</a:t>
            </a:r>
            <a:r>
              <a:rPr lang="zh-CN" altLang="zh-CN" sz="2000" dirty="0"/>
              <a:t>，</a:t>
            </a:r>
            <a:r>
              <a:rPr lang="zh-CN" altLang="en-US" sz="2000" dirty="0"/>
              <a:t>计算被处理（或不被处理）的条件概率</a:t>
            </a:r>
            <a:r>
              <a:rPr lang="zh-CN" altLang="zh-CN" sz="2000" dirty="0"/>
              <a:t>，</a:t>
            </a:r>
            <a:r>
              <a:rPr lang="zh-CN" altLang="en-US" sz="2000" dirty="0"/>
              <a:t>以此条件概率的倒数为权重（逆条件概率加权），分组加权求均值，即可估计出被处理（或不被处理）组的平均潜在因变量结果。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076B9-1BD0-47DA-B964-DD0065C24CD9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605871"/>
                  </p:ext>
                </p:extLst>
              </p:nvPr>
            </p:nvGraphicFramePr>
            <p:xfrm>
              <a:off x="294581" y="2403325"/>
              <a:ext cx="8754528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157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6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07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52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0418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291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6937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9778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228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id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y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d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x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weight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y0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y1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/>
                            <a:t>条件概率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18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172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=170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172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0.2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18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=160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0.75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18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170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170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172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0.8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18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0.25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605871"/>
                  </p:ext>
                </p:extLst>
              </p:nvPr>
            </p:nvGraphicFramePr>
            <p:xfrm>
              <a:off x="294581" y="2403325"/>
              <a:ext cx="8754528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1577"/>
                    <a:gridCol w="10265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5607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59522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10418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232913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06937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39778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id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y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d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x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weight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y0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y1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/>
                            <a:t>条件概率</a:t>
                          </a:r>
                          <a:endParaRPr lang="zh-CN" altLang="en-US" sz="20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172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70419" t="-112308" r="-106545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172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0.2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45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70419" t="-209091" r="-106545" b="-2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0.75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170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32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170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172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0.8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160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160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164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0.25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906579"/>
              </p:ext>
            </p:extLst>
          </p:nvPr>
        </p:nvGraphicFramePr>
        <p:xfrm>
          <a:off x="79375" y="4727576"/>
          <a:ext cx="898525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62" name="公式" r:id="rId4" imgW="7924680" imgH="1752480" progId="Equation.3">
                  <p:embed/>
                </p:oleObj>
              </mc:Choice>
              <mc:Fallback>
                <p:oleObj name="公式" r:id="rId4" imgW="792468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" y="4727576"/>
                        <a:ext cx="8985250" cy="1993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24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33828"/>
            <a:ext cx="4572000" cy="4708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200" dirty="0"/>
              <a:t>clear</a:t>
            </a:r>
          </a:p>
          <a:p>
            <a:r>
              <a:rPr lang="en-US" altLang="zh-CN" sz="1200" dirty="0"/>
              <a:t>input y d x w</a:t>
            </a:r>
          </a:p>
          <a:p>
            <a:r>
              <a:rPr lang="en-US" altLang="zh-CN" sz="1200" dirty="0"/>
              <a:t>170 0 1 32</a:t>
            </a:r>
          </a:p>
          <a:p>
            <a:r>
              <a:rPr lang="en-US" altLang="zh-CN" sz="1200" dirty="0"/>
              <a:t>160 0 0 15</a:t>
            </a:r>
          </a:p>
          <a:p>
            <a:r>
              <a:rPr lang="en-US" altLang="zh-CN" sz="1200" dirty="0"/>
              <a:t>172 1 1 8</a:t>
            </a:r>
          </a:p>
          <a:p>
            <a:r>
              <a:rPr lang="en-US" altLang="zh-CN" sz="1200" dirty="0"/>
              <a:t>164 1 0 45</a:t>
            </a:r>
          </a:p>
          <a:p>
            <a:r>
              <a:rPr lang="en-US" altLang="zh-CN" sz="1200" dirty="0"/>
              <a:t>end</a:t>
            </a:r>
          </a:p>
          <a:p>
            <a:r>
              <a:rPr lang="en-US" altLang="zh-CN" sz="1200" dirty="0"/>
              <a:t>expand w      //</a:t>
            </a:r>
            <a:r>
              <a:rPr lang="zh-CN" altLang="en-US" sz="1200" dirty="0"/>
              <a:t>按照权重扩展成</a:t>
            </a:r>
            <a:r>
              <a:rPr lang="en-US" altLang="zh-CN" sz="1200" dirty="0"/>
              <a:t>100</a:t>
            </a:r>
            <a:r>
              <a:rPr lang="zh-CN" altLang="en-US" sz="1200" dirty="0"/>
              <a:t>个观察值</a:t>
            </a:r>
          </a:p>
          <a:p>
            <a:endParaRPr lang="zh-CN" altLang="en-US" sz="1200" dirty="0"/>
          </a:p>
          <a:p>
            <a:r>
              <a:rPr lang="zh-CN" altLang="en-US" sz="1200" dirty="0"/>
              <a:t>*近邻匹配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nnmatch</a:t>
            </a:r>
            <a:r>
              <a:rPr lang="en-US" altLang="zh-CN" sz="1200" dirty="0"/>
              <a:t> (y x) (d)   //</a:t>
            </a:r>
            <a:r>
              <a:rPr lang="zh-CN" altLang="en-US" sz="1200" dirty="0"/>
              <a:t>匹配估计：基于协变量的直接匹配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nnmatch</a:t>
            </a:r>
            <a:r>
              <a:rPr lang="en-US" altLang="zh-CN" sz="1200" dirty="0"/>
              <a:t> (y x) (d),</a:t>
            </a:r>
            <a:r>
              <a:rPr lang="en-US" altLang="zh-CN" sz="1200" dirty="0" err="1"/>
              <a:t>atet</a:t>
            </a:r>
            <a:r>
              <a:rPr lang="en-US" altLang="zh-CN" sz="1200" dirty="0"/>
              <a:t>   //ATET</a:t>
            </a:r>
          </a:p>
          <a:p>
            <a:endParaRPr lang="en-US" altLang="zh-CN" sz="1200" dirty="0"/>
          </a:p>
          <a:p>
            <a:r>
              <a:rPr lang="en-US" altLang="zh-CN" sz="1200" dirty="0"/>
              <a:t>*</a:t>
            </a:r>
            <a:r>
              <a:rPr lang="zh-CN" altLang="en-US" sz="1200" dirty="0"/>
              <a:t>倾向值匹配</a:t>
            </a:r>
          </a:p>
          <a:p>
            <a:r>
              <a:rPr lang="en-US" altLang="zh-CN" sz="1200" dirty="0"/>
              <a:t>logit d x      //</a:t>
            </a:r>
            <a:r>
              <a:rPr lang="zh-CN" altLang="en-US" sz="1200" dirty="0"/>
              <a:t>先估计一个处理</a:t>
            </a:r>
            <a:r>
              <a:rPr lang="en-US" altLang="zh-CN" sz="1200" dirty="0"/>
              <a:t>d</a:t>
            </a:r>
            <a:r>
              <a:rPr lang="zh-CN" altLang="en-US" sz="1200" dirty="0"/>
              <a:t>对协变量的</a:t>
            </a:r>
            <a:r>
              <a:rPr lang="en-US" altLang="zh-CN" sz="1200" dirty="0"/>
              <a:t>logit</a:t>
            </a:r>
            <a:r>
              <a:rPr lang="zh-CN" altLang="en-US" sz="1200" dirty="0"/>
              <a:t>函数</a:t>
            </a:r>
          </a:p>
          <a:p>
            <a:r>
              <a:rPr lang="en-US" altLang="zh-CN" sz="1200" dirty="0"/>
              <a:t>predict </a:t>
            </a:r>
            <a:r>
              <a:rPr lang="en-US" altLang="zh-CN" sz="1200" dirty="0" err="1"/>
              <a:t>ps</a:t>
            </a:r>
            <a:r>
              <a:rPr lang="en-US" altLang="zh-CN" sz="1200" dirty="0"/>
              <a:t>   //</a:t>
            </a:r>
            <a:r>
              <a:rPr lang="zh-CN" altLang="en-US" sz="1200" dirty="0"/>
              <a:t>得到处理的条件概率预测</a:t>
            </a:r>
            <a:r>
              <a:rPr lang="en-US" altLang="zh-CN" sz="1200" dirty="0"/>
              <a:t>Pi1=0.2, Pj0=0.75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nnmatch</a:t>
            </a:r>
            <a:r>
              <a:rPr lang="en-US" altLang="zh-CN" sz="1200" dirty="0"/>
              <a:t> (y </a:t>
            </a:r>
            <a:r>
              <a:rPr lang="en-US" altLang="zh-CN" sz="1200" dirty="0" err="1"/>
              <a:t>ps</a:t>
            </a:r>
            <a:r>
              <a:rPr lang="en-US" altLang="zh-CN" sz="1200" dirty="0"/>
              <a:t>) (d)  //</a:t>
            </a:r>
            <a:r>
              <a:rPr lang="zh-CN" altLang="en-US" sz="1200" dirty="0"/>
              <a:t>以倾向值为协变量的匹配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psmatch</a:t>
            </a:r>
            <a:r>
              <a:rPr lang="en-US" altLang="zh-CN" sz="1200" dirty="0"/>
              <a:t> (y) (d x)   //</a:t>
            </a:r>
            <a:r>
              <a:rPr lang="en-US" altLang="zh-CN" sz="1200" dirty="0" err="1"/>
              <a:t>psm</a:t>
            </a:r>
            <a:r>
              <a:rPr lang="zh-CN" altLang="en-US" sz="1200" dirty="0"/>
              <a:t>匹配估计，与上述三条命令等价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psmatch</a:t>
            </a:r>
            <a:r>
              <a:rPr lang="en-US" altLang="zh-CN" sz="1200" dirty="0"/>
              <a:t> (y) (d x),</a:t>
            </a:r>
            <a:r>
              <a:rPr lang="en-US" altLang="zh-CN" sz="1200" dirty="0" err="1"/>
              <a:t>atet</a:t>
            </a:r>
            <a:r>
              <a:rPr lang="en-US" altLang="zh-CN" sz="1200" dirty="0"/>
              <a:t>   //ATET</a:t>
            </a:r>
          </a:p>
          <a:p>
            <a:endParaRPr lang="en-US" altLang="zh-CN" sz="1200" dirty="0"/>
          </a:p>
          <a:p>
            <a:r>
              <a:rPr lang="en-US" altLang="zh-CN" sz="1200" dirty="0"/>
              <a:t>*</a:t>
            </a:r>
            <a:r>
              <a:rPr lang="zh-CN" altLang="en-US" sz="1200" dirty="0"/>
              <a:t>逆概率加权</a:t>
            </a:r>
          </a:p>
          <a:p>
            <a:r>
              <a:rPr lang="en-US" altLang="zh-CN" sz="1200" dirty="0"/>
              <a:t>replace </a:t>
            </a:r>
            <a:r>
              <a:rPr lang="en-US" altLang="zh-CN" sz="1200" dirty="0" err="1"/>
              <a:t>ps</a:t>
            </a:r>
            <a:r>
              <a:rPr lang="en-US" altLang="zh-CN" sz="1200" dirty="0"/>
              <a:t>=1-ps if d==0    //</a:t>
            </a:r>
            <a:r>
              <a:rPr lang="zh-CN" altLang="en-US" sz="1200" dirty="0"/>
              <a:t>对参照组的概率是</a:t>
            </a:r>
            <a:r>
              <a:rPr lang="en-US" altLang="zh-CN" sz="1200" dirty="0"/>
              <a:t>1-p; pi0=0.8,pj1=0.25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y d [w=1/</a:t>
            </a:r>
            <a:r>
              <a:rPr lang="en-US" altLang="zh-CN" sz="1200" dirty="0" err="1"/>
              <a:t>ps</a:t>
            </a:r>
            <a:r>
              <a:rPr lang="en-US" altLang="zh-CN" sz="1200" dirty="0"/>
              <a:t>]          //</a:t>
            </a:r>
            <a:r>
              <a:rPr lang="zh-CN" altLang="en-US" sz="1200" dirty="0"/>
              <a:t>用逆处理或未处理概率加权回归得到</a:t>
            </a:r>
            <a:r>
              <a:rPr lang="en-US" altLang="zh-CN" sz="1200" dirty="0"/>
              <a:t>ATE=3.2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ipw</a:t>
            </a:r>
            <a:r>
              <a:rPr lang="en-US" altLang="zh-CN" sz="1200" dirty="0"/>
              <a:t> (y) (d x)     //</a:t>
            </a:r>
            <a:r>
              <a:rPr lang="zh-CN" altLang="en-US" sz="1200" dirty="0"/>
              <a:t>逆概率加权：结果与上述三条件命令等价</a:t>
            </a:r>
            <a:endParaRPr lang="en-US" altLang="zh-CN" sz="1200" dirty="0"/>
          </a:p>
        </p:txBody>
      </p:sp>
      <p:sp>
        <p:nvSpPr>
          <p:cNvPr id="4" name="矩形 3"/>
          <p:cNvSpPr/>
          <p:nvPr/>
        </p:nvSpPr>
        <p:spPr>
          <a:xfrm>
            <a:off x="4957590" y="837281"/>
            <a:ext cx="4059715" cy="5447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dirty="0"/>
              <a:t>*分组回归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y x if d</a:t>
            </a:r>
          </a:p>
          <a:p>
            <a:r>
              <a:rPr lang="en-US" altLang="zh-CN" sz="1200" dirty="0"/>
              <a:t>predict y0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y x if !d</a:t>
            </a:r>
          </a:p>
          <a:p>
            <a:r>
              <a:rPr lang="en-US" altLang="zh-CN" sz="1200" dirty="0"/>
              <a:t>predict y1</a:t>
            </a:r>
          </a:p>
          <a:p>
            <a:r>
              <a:rPr lang="en-US" altLang="zh-CN" sz="1200" dirty="0" err="1"/>
              <a:t>su</a:t>
            </a:r>
            <a:r>
              <a:rPr lang="en-US" altLang="zh-CN" sz="1200" dirty="0"/>
              <a:t> y0 y1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ra</a:t>
            </a:r>
            <a:r>
              <a:rPr lang="en-US" altLang="zh-CN" sz="1200" dirty="0"/>
              <a:t> (y) (d)       //</a:t>
            </a:r>
            <a:r>
              <a:rPr lang="zh-CN" altLang="en-US" sz="1200" dirty="0"/>
              <a:t>结果与上述五行命令相同</a:t>
            </a:r>
          </a:p>
          <a:p>
            <a:r>
              <a:rPr lang="zh-CN" altLang="en-US" sz="1200" dirty="0"/>
              <a:t>*回归</a:t>
            </a:r>
            <a:r>
              <a:rPr lang="en-US" altLang="zh-CN" sz="1200" dirty="0"/>
              <a:t>+</a:t>
            </a:r>
            <a:r>
              <a:rPr lang="zh-CN" altLang="en-US" sz="1200" dirty="0"/>
              <a:t>逆概率加权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y x [w=1/</a:t>
            </a:r>
            <a:r>
              <a:rPr lang="en-US" altLang="zh-CN" sz="1200" dirty="0" err="1"/>
              <a:t>ps</a:t>
            </a:r>
            <a:r>
              <a:rPr lang="en-US" altLang="zh-CN" sz="1200" dirty="0"/>
              <a:t>] if d</a:t>
            </a:r>
          </a:p>
          <a:p>
            <a:r>
              <a:rPr lang="en-US" altLang="zh-CN" sz="1200" dirty="0"/>
              <a:t>predict wy0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y x [w=1/</a:t>
            </a:r>
            <a:r>
              <a:rPr lang="en-US" altLang="zh-CN" sz="1200" dirty="0" err="1"/>
              <a:t>ps</a:t>
            </a:r>
            <a:r>
              <a:rPr lang="en-US" altLang="zh-CN" sz="1200" dirty="0"/>
              <a:t>] if !d</a:t>
            </a:r>
          </a:p>
          <a:p>
            <a:r>
              <a:rPr lang="en-US" altLang="zh-CN" sz="1200" dirty="0"/>
              <a:t>predict wy1</a:t>
            </a:r>
          </a:p>
          <a:p>
            <a:r>
              <a:rPr lang="en-US" altLang="zh-CN" sz="1200" dirty="0" err="1"/>
              <a:t>su</a:t>
            </a:r>
            <a:r>
              <a:rPr lang="en-US" altLang="zh-CN" sz="1200" dirty="0"/>
              <a:t> wy0 wy1</a:t>
            </a:r>
          </a:p>
          <a:p>
            <a:r>
              <a:rPr lang="en-US" altLang="zh-CN" sz="1200" dirty="0" err="1"/>
              <a:t>teffects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ipwra</a:t>
            </a:r>
            <a:r>
              <a:rPr lang="en-US" altLang="zh-CN" sz="1200" dirty="0"/>
              <a:t> (y) (d x)       //</a:t>
            </a:r>
            <a:r>
              <a:rPr lang="zh-CN" altLang="en-US" sz="1200" dirty="0"/>
              <a:t>结果与上述五行命令等价</a:t>
            </a:r>
          </a:p>
          <a:p>
            <a:endParaRPr lang="zh-CN" altLang="en-US" sz="1200" dirty="0"/>
          </a:p>
          <a:p>
            <a:r>
              <a:rPr lang="zh-CN" altLang="en-US" sz="1200" dirty="0"/>
              <a:t>*回归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 y  d  //</a:t>
            </a:r>
            <a:r>
              <a:rPr lang="zh-CN" altLang="en-US" sz="1200" dirty="0"/>
              <a:t>观察到的穿鞋与光脚者的身高差异</a:t>
            </a:r>
            <a:r>
              <a:rPr lang="en-US" altLang="zh-CN" sz="1200" dirty="0"/>
              <a:t>=E[</a:t>
            </a:r>
            <a:r>
              <a:rPr lang="en-US" altLang="zh-CN" sz="1200" dirty="0" err="1"/>
              <a:t>y|d</a:t>
            </a:r>
            <a:r>
              <a:rPr lang="en-US" altLang="zh-CN" sz="1200" dirty="0"/>
              <a:t>=1]-E[</a:t>
            </a:r>
            <a:r>
              <a:rPr lang="en-US" altLang="zh-CN" sz="1200" dirty="0" err="1"/>
              <a:t>y|d</a:t>
            </a:r>
            <a:r>
              <a:rPr lang="en-US" altLang="zh-CN" sz="1200" dirty="0"/>
              <a:t>=0]=(172*8+164*45)/(8+45)-(170*32+160*15)/(32+15)= -1.6009635</a:t>
            </a:r>
          </a:p>
          <a:p>
            <a:r>
              <a:rPr lang="en-US" altLang="zh-CN" sz="1200" dirty="0" err="1"/>
              <a:t>bys</a:t>
            </a:r>
            <a:r>
              <a:rPr lang="en-US" altLang="zh-CN" sz="1200" dirty="0"/>
              <a:t> x:reg y d   //</a:t>
            </a:r>
            <a:r>
              <a:rPr lang="zh-CN" altLang="en-US" sz="1200" dirty="0"/>
              <a:t>分层回归得到条件协处理效应，再加权</a:t>
            </a:r>
          </a:p>
          <a:p>
            <a:r>
              <a:rPr lang="en-US" altLang="zh-CN" sz="1200" dirty="0"/>
              <a:t>table x </a:t>
            </a:r>
            <a:r>
              <a:rPr lang="en-US" altLang="zh-CN" sz="1200" dirty="0" err="1"/>
              <a:t>d,c</a:t>
            </a:r>
            <a:r>
              <a:rPr lang="en-US" altLang="zh-CN" sz="1200" dirty="0"/>
              <a:t>(m y n y)   //</a:t>
            </a:r>
            <a:r>
              <a:rPr lang="zh-CN" altLang="en-US" sz="1200" dirty="0"/>
              <a:t>按协变量分层估计，平均因果效应再要用差值加权</a:t>
            </a:r>
          </a:p>
          <a:p>
            <a:r>
              <a:rPr lang="en-US" altLang="zh-CN" sz="1200" dirty="0"/>
              <a:t>g dx=d*x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y d x dx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y d x dx  //</a:t>
            </a:r>
            <a:r>
              <a:rPr lang="zh-CN" altLang="en-US" sz="1200" dirty="0"/>
              <a:t>带协变量</a:t>
            </a:r>
            <a:r>
              <a:rPr lang="en-US" altLang="zh-CN" sz="1200" dirty="0"/>
              <a:t>x</a:t>
            </a:r>
            <a:r>
              <a:rPr lang="zh-CN" altLang="en-US" sz="1200" dirty="0"/>
              <a:t>的回归</a:t>
            </a:r>
            <a:r>
              <a:rPr lang="en-US" altLang="zh-CN" sz="1200" dirty="0"/>
              <a:t>:</a:t>
            </a:r>
            <a:r>
              <a:rPr lang="zh-CN" altLang="en-US" sz="1200" dirty="0"/>
              <a:t>相当于对</a:t>
            </a:r>
            <a:r>
              <a:rPr lang="en-US" altLang="zh-CN" sz="1200" dirty="0" err="1"/>
              <a:t>bx</a:t>
            </a:r>
            <a:r>
              <a:rPr lang="zh-CN" altLang="en-US" sz="1200" dirty="0"/>
              <a:t>加权，权重为方差</a:t>
            </a:r>
            <a:r>
              <a:rPr lang="en-US" altLang="zh-CN" sz="1200" dirty="0" err="1"/>
              <a:t>Pdx</a:t>
            </a:r>
            <a:r>
              <a:rPr lang="en-US" altLang="zh-CN" sz="1200" dirty="0"/>
              <a:t>*</a:t>
            </a:r>
            <a:r>
              <a:rPr lang="zh-CN" altLang="en-US" sz="1200" dirty="0"/>
              <a:t>（</a:t>
            </a:r>
            <a:r>
              <a:rPr lang="en-US" altLang="zh-CN" sz="1200" dirty="0"/>
              <a:t>1-Pdx</a:t>
            </a:r>
            <a:r>
              <a:rPr lang="zh-CN" altLang="en-US" sz="1200" dirty="0"/>
              <a:t>）*</a:t>
            </a:r>
            <a:r>
              <a:rPr lang="en-US" altLang="zh-CN" sz="1200" dirty="0" err="1"/>
              <a:t>Px,b</a:t>
            </a:r>
            <a:r>
              <a:rPr lang="en-US" altLang="zh-CN" sz="1200" dirty="0"/>
              <a:t>=(2*0.2*0.8*0.4+4*0.75*0.25*0.6)/(0.2*0.8*0.4+0.75*0.25*.06)=3.2747875,</a:t>
            </a:r>
            <a:r>
              <a:rPr lang="zh-CN" altLang="en-US" sz="1200" dirty="0"/>
              <a:t>结果与真实的</a:t>
            </a:r>
            <a:r>
              <a:rPr lang="en-US" altLang="zh-CN" sz="1200" dirty="0"/>
              <a:t>ATE=3.2</a:t>
            </a:r>
            <a:r>
              <a:rPr lang="zh-CN" altLang="en-US" sz="1200" dirty="0"/>
              <a:t>不同，除非</a:t>
            </a:r>
            <a:r>
              <a:rPr lang="en-US" altLang="zh-CN" sz="1200" dirty="0" err="1"/>
              <a:t>pdx</a:t>
            </a:r>
            <a:r>
              <a:rPr lang="en-US" altLang="zh-CN" sz="1200" dirty="0"/>
              <a:t>=0.5</a:t>
            </a:r>
            <a:endParaRPr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鞋的平均增高效应估计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13737-79DA-4CA6-A422-D5E66124DE97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91305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15706"/>
            <a:ext cx="9144000" cy="6110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cap="all" dirty="0"/>
              <a:t>培训对收入的影响</a:t>
            </a:r>
            <a:endParaRPr lang="zh-CN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3304120" y="6498595"/>
            <a:ext cx="3079916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 err="1">
                <a:solidFill>
                  <a:schemeClr val="tx1"/>
                </a:solidFill>
                <a:latin typeface="+mn-ea"/>
              </a:rPr>
              <a:t>Angrist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基本无害的计量经济学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19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9469" y="907451"/>
            <a:ext cx="4572000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zh-CN" altLang="en-US" sz="1200" dirty="0"/>
              <a:t>*</a:t>
            </a:r>
            <a:r>
              <a:rPr lang="en-US" altLang="zh-CN" sz="1200" dirty="0"/>
              <a:t>Most Harmless regress:P64-Table3.4</a:t>
            </a:r>
          </a:p>
          <a:p>
            <a:r>
              <a:rPr lang="en-US" altLang="zh-CN" sz="1200" dirty="0"/>
              <a:t>*</a:t>
            </a:r>
            <a:r>
              <a:rPr lang="en-US" altLang="zh-CN" sz="1200" dirty="0" err="1"/>
              <a:t>Dehejia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Wahba</a:t>
            </a:r>
            <a:r>
              <a:rPr lang="en-US" altLang="zh-CN" sz="1200" dirty="0"/>
              <a:t> (1999) </a:t>
            </a:r>
          </a:p>
          <a:p>
            <a:r>
              <a:rPr lang="en-US" altLang="zh-CN" sz="1200" dirty="0"/>
              <a:t>clear</a:t>
            </a:r>
          </a:p>
          <a:p>
            <a:r>
              <a:rPr lang="en-US" altLang="zh-CN" sz="1200" dirty="0"/>
              <a:t>use http://economics.mit.edu/files/3824,clear</a:t>
            </a:r>
          </a:p>
          <a:p>
            <a:r>
              <a:rPr lang="en-US" altLang="zh-CN" sz="1200" dirty="0"/>
              <a:t>save cps1,replace</a:t>
            </a:r>
          </a:p>
          <a:p>
            <a:r>
              <a:rPr lang="en-US" altLang="zh-CN" sz="1200" dirty="0"/>
              <a:t>use http://economics.mit.edu/files/3825,clear</a:t>
            </a:r>
          </a:p>
          <a:p>
            <a:r>
              <a:rPr lang="en-US" altLang="zh-CN" sz="1200" dirty="0"/>
              <a:t>save cps3,replace</a:t>
            </a:r>
          </a:p>
          <a:p>
            <a:r>
              <a:rPr lang="en-US" altLang="zh-CN" sz="1200" dirty="0"/>
              <a:t>use http://economics.mit.edu/files/3828,clear</a:t>
            </a:r>
          </a:p>
          <a:p>
            <a:r>
              <a:rPr lang="en-US" altLang="zh-CN" sz="1200" dirty="0"/>
              <a:t>save </a:t>
            </a:r>
            <a:r>
              <a:rPr lang="en-US" altLang="zh-CN" sz="1200" dirty="0" err="1"/>
              <a:t>nsw,replace</a:t>
            </a:r>
            <a:endParaRPr lang="en-US" altLang="zh-CN" sz="1200" dirty="0"/>
          </a:p>
          <a:p>
            <a:r>
              <a:rPr lang="en-US" altLang="zh-CN" sz="1200" dirty="0"/>
              <a:t>set more off</a:t>
            </a:r>
          </a:p>
          <a:p>
            <a:r>
              <a:rPr lang="en-US" altLang="zh-CN" sz="1200" dirty="0"/>
              <a:t>local data "</a:t>
            </a:r>
            <a:r>
              <a:rPr lang="en-US" altLang="zh-CN" sz="1200" dirty="0" err="1"/>
              <a:t>nsw</a:t>
            </a:r>
            <a:r>
              <a:rPr lang="en-US" altLang="zh-CN" sz="1200" dirty="0"/>
              <a:t>  cps1  cps3 "</a:t>
            </a:r>
          </a:p>
          <a:p>
            <a:r>
              <a:rPr lang="en-US" altLang="zh-CN" sz="1200" dirty="0"/>
              <a:t>local spec1 ""</a:t>
            </a:r>
          </a:p>
          <a:p>
            <a:r>
              <a:rPr lang="en-US" altLang="zh-CN" sz="1200" dirty="0"/>
              <a:t>local spec2 "age age2 </a:t>
            </a:r>
            <a:r>
              <a:rPr lang="en-US" altLang="zh-CN" sz="1200" dirty="0" err="1"/>
              <a:t>ed</a:t>
            </a:r>
            <a:r>
              <a:rPr lang="en-US" altLang="zh-CN" sz="1200" dirty="0"/>
              <a:t> black </a:t>
            </a:r>
            <a:r>
              <a:rPr lang="en-US" altLang="zh-CN" sz="1200" dirty="0" err="1"/>
              <a:t>hisp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nodeg</a:t>
            </a:r>
            <a:r>
              <a:rPr lang="en-US" altLang="zh-CN" sz="1200" dirty="0"/>
              <a:t> married"</a:t>
            </a:r>
          </a:p>
          <a:p>
            <a:r>
              <a:rPr lang="en-US" altLang="zh-CN" sz="1200" dirty="0"/>
              <a:t>local spec3 "re75"</a:t>
            </a:r>
          </a:p>
          <a:p>
            <a:r>
              <a:rPr lang="en-US" altLang="zh-CN" sz="1200" dirty="0"/>
              <a:t>local spec4 "re75 age age2 </a:t>
            </a:r>
            <a:r>
              <a:rPr lang="en-US" altLang="zh-CN" sz="1200" dirty="0" err="1"/>
              <a:t>ed</a:t>
            </a:r>
            <a:r>
              <a:rPr lang="en-US" altLang="zh-CN" sz="1200" dirty="0"/>
              <a:t> black </a:t>
            </a:r>
            <a:r>
              <a:rPr lang="en-US" altLang="zh-CN" sz="1200" dirty="0" err="1"/>
              <a:t>hisp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nodeg</a:t>
            </a:r>
            <a:r>
              <a:rPr lang="en-US" altLang="zh-CN" sz="1200" dirty="0"/>
              <a:t> married"</a:t>
            </a:r>
          </a:p>
          <a:p>
            <a:r>
              <a:rPr lang="en-US" altLang="zh-CN" sz="1200" dirty="0"/>
              <a:t>local spec5 "re74 re75 age age2 </a:t>
            </a:r>
            <a:r>
              <a:rPr lang="en-US" altLang="zh-CN" sz="1200" dirty="0" err="1"/>
              <a:t>ed</a:t>
            </a:r>
            <a:r>
              <a:rPr lang="en-US" altLang="zh-CN" sz="1200" dirty="0"/>
              <a:t> black </a:t>
            </a:r>
            <a:r>
              <a:rPr lang="en-US" altLang="zh-CN" sz="1200" dirty="0" err="1"/>
              <a:t>hisp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nodeg</a:t>
            </a:r>
            <a:r>
              <a:rPr lang="en-US" altLang="zh-CN" sz="1200" dirty="0"/>
              <a:t> married"</a:t>
            </a:r>
          </a:p>
          <a:p>
            <a:r>
              <a:rPr lang="en-US" altLang="zh-CN" sz="1200" dirty="0" err="1"/>
              <a:t>quie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foreach</a:t>
            </a:r>
            <a:r>
              <a:rPr lang="en-US" altLang="zh-CN" sz="1200" dirty="0"/>
              <a:t> set in `data' {</a:t>
            </a:r>
          </a:p>
          <a:p>
            <a:r>
              <a:rPr lang="en-US" altLang="zh-CN" sz="1200" dirty="0"/>
              <a:t>  u  `set', clear</a:t>
            </a:r>
          </a:p>
          <a:p>
            <a:r>
              <a:rPr lang="en-US" altLang="zh-CN" sz="1200" dirty="0"/>
              <a:t>  mat b=J(1,1,.) </a:t>
            </a:r>
          </a:p>
          <a:p>
            <a:r>
              <a:rPr lang="en-US" altLang="zh-CN" sz="1200" dirty="0"/>
              <a:t>  </a:t>
            </a:r>
            <a:r>
              <a:rPr lang="en-US" altLang="zh-CN" sz="1200" dirty="0" err="1"/>
              <a:t>forv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=1/5 {</a:t>
            </a:r>
          </a:p>
          <a:p>
            <a:r>
              <a:rPr lang="en-US" altLang="zh-CN" sz="1200" dirty="0"/>
              <a:t>       </a:t>
            </a:r>
            <a:r>
              <a:rPr lang="en-US" altLang="zh-CN" sz="1200" dirty="0" err="1"/>
              <a:t>reg</a:t>
            </a:r>
            <a:r>
              <a:rPr lang="en-US" altLang="zh-CN" sz="1200" dirty="0"/>
              <a:t> re78 treat `</a:t>
            </a:r>
            <a:r>
              <a:rPr lang="en-US" altLang="zh-CN" sz="1200" dirty="0" err="1"/>
              <a:t>spec`i</a:t>
            </a:r>
            <a:r>
              <a:rPr lang="en-US" altLang="zh-CN" sz="1200" dirty="0"/>
              <a:t>''</a:t>
            </a:r>
          </a:p>
          <a:p>
            <a:r>
              <a:rPr lang="en-US" altLang="zh-CN" sz="1200" dirty="0"/>
              <a:t>       mat  b=(</a:t>
            </a:r>
            <a:r>
              <a:rPr lang="en-US" altLang="zh-CN" sz="1200" dirty="0" err="1"/>
              <a:t>nullmat</a:t>
            </a:r>
            <a:r>
              <a:rPr lang="en-US" altLang="zh-CN" sz="1200" dirty="0"/>
              <a:t>(b),_b[treat])</a:t>
            </a:r>
          </a:p>
          <a:p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mat `set'=b'</a:t>
            </a:r>
          </a:p>
          <a:p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mat  b=(</a:t>
            </a:r>
            <a:r>
              <a:rPr lang="en-US" altLang="zh-CN" sz="1200" dirty="0" err="1"/>
              <a:t>nsw</a:t>
            </a:r>
            <a:r>
              <a:rPr lang="en-US" altLang="zh-CN" sz="1200" dirty="0"/>
              <a:t>, cps1,cps3)</a:t>
            </a:r>
          </a:p>
          <a:p>
            <a:r>
              <a:rPr lang="en-US" altLang="zh-CN" sz="1200" dirty="0" err="1"/>
              <a:t>matlist</a:t>
            </a:r>
            <a:r>
              <a:rPr lang="en-US" altLang="zh-CN" sz="1200" dirty="0"/>
              <a:t>  round(b,0.1)</a:t>
            </a:r>
          </a:p>
          <a:p>
            <a:endParaRPr lang="en-US" altLang="zh-CN" sz="1200" dirty="0"/>
          </a:p>
        </p:txBody>
      </p:sp>
      <p:sp>
        <p:nvSpPr>
          <p:cNvPr id="4" name="矩形 3"/>
          <p:cNvSpPr/>
          <p:nvPr/>
        </p:nvSpPr>
        <p:spPr>
          <a:xfrm>
            <a:off x="4764159" y="1118635"/>
            <a:ext cx="4059715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*</a:t>
            </a:r>
            <a:r>
              <a:rPr lang="zh-CN" altLang="en-US" sz="1200" dirty="0"/>
              <a:t>筛选样本</a:t>
            </a:r>
          </a:p>
          <a:p>
            <a:r>
              <a:rPr lang="en-US" altLang="zh-CN" sz="1200" dirty="0"/>
              <a:t>qui </a:t>
            </a:r>
            <a:r>
              <a:rPr lang="en-US" altLang="zh-CN" sz="1200" dirty="0" err="1"/>
              <a:t>foreach</a:t>
            </a:r>
            <a:r>
              <a:rPr lang="en-US" altLang="zh-CN" sz="1200" dirty="0"/>
              <a:t> set in `data' {</a:t>
            </a:r>
          </a:p>
          <a:p>
            <a:r>
              <a:rPr lang="en-US" altLang="zh-CN" sz="1200" dirty="0"/>
              <a:t>    u `set', clear</a:t>
            </a:r>
          </a:p>
          <a:p>
            <a:r>
              <a:rPr lang="en-US" altLang="zh-CN" sz="1200" dirty="0"/>
              <a:t>	mat b=J(1,1,.) 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forv</a:t>
            </a:r>
            <a:r>
              <a:rPr lang="en-US" altLang="zh-CN" sz="1200" dirty="0"/>
              <a:t> t = 2/5 {</a:t>
            </a:r>
          </a:p>
          <a:p>
            <a:r>
              <a:rPr lang="en-US" altLang="zh-CN" sz="1200" dirty="0"/>
              <a:t>       </a:t>
            </a:r>
            <a:r>
              <a:rPr lang="en-US" altLang="zh-CN" sz="1200" dirty="0" err="1"/>
              <a:t>probit</a:t>
            </a:r>
            <a:r>
              <a:rPr lang="en-US" altLang="zh-CN" sz="1200" dirty="0"/>
              <a:t> treat `</a:t>
            </a:r>
            <a:r>
              <a:rPr lang="en-US" altLang="zh-CN" sz="1200" dirty="0" err="1"/>
              <a:t>spec`t</a:t>
            </a:r>
            <a:r>
              <a:rPr lang="en-US" altLang="zh-CN" sz="1200" dirty="0"/>
              <a:t>''</a:t>
            </a:r>
          </a:p>
          <a:p>
            <a:r>
              <a:rPr lang="en-US" altLang="zh-CN" sz="1200" dirty="0"/>
              <a:t>        preserve</a:t>
            </a:r>
          </a:p>
          <a:p>
            <a:r>
              <a:rPr lang="en-US" altLang="zh-CN" sz="1200" dirty="0"/>
              <a:t>            predict </a:t>
            </a:r>
            <a:r>
              <a:rPr lang="en-US" altLang="zh-CN" sz="1200" dirty="0" err="1"/>
              <a:t>pscore</a:t>
            </a:r>
            <a:r>
              <a:rPr lang="en-US" altLang="zh-CN" sz="1200" dirty="0"/>
              <a:t>, pr</a:t>
            </a:r>
          </a:p>
          <a:p>
            <a:r>
              <a:rPr lang="en-US" altLang="zh-CN" sz="1200" dirty="0"/>
              <a:t>            keep if </a:t>
            </a:r>
            <a:r>
              <a:rPr lang="en-US" altLang="zh-CN" sz="1200" dirty="0" err="1"/>
              <a:t>pscore</a:t>
            </a:r>
            <a:r>
              <a:rPr lang="en-US" altLang="zh-CN" sz="1200" dirty="0"/>
              <a:t> &gt;.1 &amp; </a:t>
            </a:r>
            <a:r>
              <a:rPr lang="en-US" altLang="zh-CN" sz="1200" dirty="0" err="1"/>
              <a:t>pscore</a:t>
            </a:r>
            <a:r>
              <a:rPr lang="en-US" altLang="zh-CN" sz="1200" dirty="0"/>
              <a:t> &lt;.9</a:t>
            </a:r>
          </a:p>
          <a:p>
            <a:r>
              <a:rPr lang="en-US" altLang="zh-CN" sz="1200" dirty="0"/>
              <a:t>            sum treat</a:t>
            </a:r>
          </a:p>
          <a:p>
            <a:r>
              <a:rPr lang="en-US" altLang="zh-CN" sz="1200" dirty="0"/>
              <a:t>            if `r(N)'!=0 {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reg</a:t>
            </a:r>
            <a:r>
              <a:rPr lang="en-US" altLang="zh-CN" sz="1200" dirty="0"/>
              <a:t> re78 treat `</a:t>
            </a:r>
            <a:r>
              <a:rPr lang="en-US" altLang="zh-CN" sz="1200" dirty="0" err="1"/>
              <a:t>spec`t</a:t>
            </a:r>
            <a:r>
              <a:rPr lang="en-US" altLang="zh-CN" sz="1200" dirty="0"/>
              <a:t>''</a:t>
            </a:r>
          </a:p>
          <a:p>
            <a:r>
              <a:rPr lang="en-US" altLang="zh-CN" sz="1200" dirty="0"/>
              <a:t>          mat  b=(</a:t>
            </a:r>
            <a:r>
              <a:rPr lang="en-US" altLang="zh-CN" sz="1200" dirty="0" err="1"/>
              <a:t>nullmat</a:t>
            </a:r>
            <a:r>
              <a:rPr lang="en-US" altLang="zh-CN" sz="1200" dirty="0"/>
              <a:t>(b),_b[treat])</a:t>
            </a:r>
          </a:p>
          <a:p>
            <a:r>
              <a:rPr lang="en-US" altLang="zh-CN" sz="1200" dirty="0"/>
              <a:t>         }</a:t>
            </a:r>
          </a:p>
          <a:p>
            <a:r>
              <a:rPr lang="en-US" altLang="zh-CN" sz="1200" dirty="0"/>
              <a:t>        restore</a:t>
            </a:r>
          </a:p>
          <a:p>
            <a:r>
              <a:rPr lang="en-US" altLang="zh-CN" sz="1200" dirty="0"/>
              <a:t>        }</a:t>
            </a:r>
          </a:p>
          <a:p>
            <a:r>
              <a:rPr lang="en-US" altLang="zh-CN" sz="1200" dirty="0"/>
              <a:t>		mat `set'=b'</a:t>
            </a:r>
          </a:p>
          <a:p>
            <a:r>
              <a:rPr lang="en-US" altLang="zh-CN" sz="1200" dirty="0"/>
              <a:t>        }</a:t>
            </a:r>
          </a:p>
          <a:p>
            <a:r>
              <a:rPr lang="en-US" altLang="zh-CN" sz="1200" dirty="0"/>
              <a:t>		</a:t>
            </a:r>
            <a:r>
              <a:rPr lang="en-US" altLang="zh-CN" sz="1200" dirty="0" err="1"/>
              <a:t>matlist</a:t>
            </a:r>
            <a:r>
              <a:rPr lang="en-US" altLang="zh-CN" sz="1200" dirty="0"/>
              <a:t> cps1</a:t>
            </a:r>
          </a:p>
          <a:p>
            <a:r>
              <a:rPr lang="en-US" altLang="zh-CN" sz="1200" dirty="0"/>
              <a:t>		mat cps1=(cps1 /0)</a:t>
            </a:r>
          </a:p>
          <a:p>
            <a:r>
              <a:rPr lang="en-US" altLang="zh-CN" sz="1200" dirty="0"/>
              <a:t>    mat  b=(nsw,cps3)</a:t>
            </a:r>
          </a:p>
          <a:p>
            <a:r>
              <a:rPr lang="en-US" altLang="zh-CN" sz="1200" dirty="0" err="1"/>
              <a:t>matlist</a:t>
            </a:r>
            <a:r>
              <a:rPr lang="en-US" altLang="zh-CN" sz="1200" dirty="0"/>
              <a:t>  b</a:t>
            </a:r>
          </a:p>
          <a:p>
            <a:r>
              <a:rPr lang="en-US" altLang="zh-CN" sz="1200" dirty="0" err="1"/>
              <a:t>matlist</a:t>
            </a:r>
            <a:r>
              <a:rPr lang="en-US" altLang="zh-CN" sz="1200" dirty="0"/>
              <a:t> cps1</a:t>
            </a:r>
          </a:p>
          <a:p>
            <a:endParaRPr lang="en-US" altLang="zh-CN" sz="1200" dirty="0"/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培训对收入的影响估计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5FC-1322-4B8F-A6A6-995CA35C4A1E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18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9204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分布（函数）是刻画随机变量统计规律的工具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1"/>
          <a:stretch/>
        </p:blipFill>
        <p:spPr bwMode="auto">
          <a:xfrm rot="410184">
            <a:off x="252963" y="1109583"/>
            <a:ext cx="2182083" cy="242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2238"/>
            <a:ext cx="4809392" cy="30157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椭圆 7"/>
          <p:cNvSpPr/>
          <p:nvPr/>
        </p:nvSpPr>
        <p:spPr>
          <a:xfrm>
            <a:off x="861646" y="4651131"/>
            <a:ext cx="3420208" cy="1169377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B827-ECD9-4DD8-8B94-EBD7906C52C6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34" name="图片 3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959" y="842153"/>
            <a:ext cx="6374041" cy="28158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517751"/>
              </p:ext>
            </p:extLst>
          </p:nvPr>
        </p:nvGraphicFramePr>
        <p:xfrm>
          <a:off x="4809392" y="4308146"/>
          <a:ext cx="4247475" cy="2527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946" name="公式" r:id="rId6" imgW="1600200" imgH="952200" progId="Equation.3">
                  <p:embed/>
                </p:oleObj>
              </mc:Choice>
              <mc:Fallback>
                <p:oleObj name="公式" r:id="rId6" imgW="1600200" imgH="95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9392" y="4308146"/>
                        <a:ext cx="4247475" cy="2527599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5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cap="all" dirty="0"/>
              <a:t>培训对收入的影响</a:t>
            </a:r>
            <a:r>
              <a:rPr lang="zh-CN" altLang="en-US" sz="3600" b="1" cap="all" dirty="0"/>
              <a:t>估计结果的解读</a:t>
            </a:r>
            <a:endParaRPr lang="zh-CN" altLang="en-US" sz="36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80822" y="963391"/>
            <a:ext cx="8229600" cy="51314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NSW</a:t>
            </a:r>
            <a:r>
              <a:rPr lang="zh-CN" altLang="en-US" sz="2000" dirty="0"/>
              <a:t>中</a:t>
            </a:r>
            <a:r>
              <a:rPr lang="zh-CN" altLang="zh-CN" sz="2000" dirty="0"/>
              <a:t>参与培训</a:t>
            </a:r>
            <a:r>
              <a:rPr lang="zh-CN" altLang="en-US" sz="2000" dirty="0"/>
              <a:t>是</a:t>
            </a:r>
            <a:r>
              <a:rPr lang="zh-CN" altLang="zh-CN" sz="2000" dirty="0"/>
              <a:t>随机</a:t>
            </a:r>
            <a:r>
              <a:rPr lang="zh-CN" altLang="en-US" sz="2000" dirty="0"/>
              <a:t>分派的</a:t>
            </a:r>
            <a:r>
              <a:rPr lang="zh-CN" altLang="zh-CN" sz="2000" dirty="0"/>
              <a:t>，培训</a:t>
            </a:r>
            <a:r>
              <a:rPr lang="zh-CN" altLang="en-US" sz="2000" dirty="0"/>
              <a:t>的增收</a:t>
            </a:r>
            <a:r>
              <a:rPr lang="zh-CN" altLang="zh-CN" sz="2000" dirty="0"/>
              <a:t>效应</a:t>
            </a:r>
            <a:r>
              <a:rPr lang="zh-CN" altLang="en-US" sz="2000" dirty="0"/>
              <a:t>稳定在</a:t>
            </a:r>
            <a:r>
              <a:rPr lang="en-US" altLang="zh-CN" sz="2000" dirty="0"/>
              <a:t>1700</a:t>
            </a:r>
            <a:r>
              <a:rPr lang="zh-CN" altLang="en-US" sz="2000" dirty="0"/>
              <a:t>美</a:t>
            </a:r>
            <a:r>
              <a:rPr lang="zh-CN" altLang="zh-CN" sz="2000" dirty="0"/>
              <a:t>元左右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用</a:t>
            </a:r>
            <a:r>
              <a:rPr lang="zh-CN" altLang="zh-CN" sz="2000" dirty="0"/>
              <a:t>观察数据</a:t>
            </a:r>
            <a:r>
              <a:rPr lang="en-US" altLang="zh-CN" sz="2000" dirty="0"/>
              <a:t>CPS</a:t>
            </a:r>
            <a:r>
              <a:rPr lang="zh-CN" altLang="en-US" sz="2000" dirty="0"/>
              <a:t>估计的</a:t>
            </a:r>
            <a:r>
              <a:rPr lang="zh-CN" altLang="zh-CN" sz="2000" dirty="0"/>
              <a:t>培训</a:t>
            </a:r>
            <a:r>
              <a:rPr lang="zh-CN" altLang="en-US" sz="2000" dirty="0"/>
              <a:t>增收</a:t>
            </a:r>
            <a:r>
              <a:rPr lang="zh-CN" altLang="zh-CN" sz="2000" dirty="0"/>
              <a:t>效果是</a:t>
            </a:r>
            <a:r>
              <a:rPr lang="en-US" altLang="zh-CN" sz="2000" dirty="0"/>
              <a:t>-8498</a:t>
            </a:r>
            <a:r>
              <a:rPr lang="zh-CN" altLang="en-US" sz="2000" dirty="0"/>
              <a:t>美</a:t>
            </a:r>
            <a:r>
              <a:rPr lang="zh-CN" altLang="zh-CN" sz="2000" dirty="0"/>
              <a:t>元</a:t>
            </a:r>
            <a:r>
              <a:rPr lang="zh-CN" altLang="en-US" sz="2000" dirty="0"/>
              <a:t>，</a:t>
            </a:r>
            <a:r>
              <a:rPr lang="zh-CN" altLang="zh-CN" sz="2000" dirty="0"/>
              <a:t>控制人口特征</a:t>
            </a:r>
            <a:r>
              <a:rPr lang="zh-CN" altLang="en-US" sz="2000" dirty="0"/>
              <a:t>后仍</a:t>
            </a:r>
            <a:r>
              <a:rPr lang="zh-CN" altLang="zh-CN" sz="2000" dirty="0"/>
              <a:t>为</a:t>
            </a:r>
            <a:r>
              <a:rPr lang="en-US" altLang="zh-CN" sz="2000" dirty="0"/>
              <a:t>-4417</a:t>
            </a:r>
            <a:r>
              <a:rPr lang="zh-CN" altLang="en-US" sz="2000" dirty="0"/>
              <a:t>美元，</a:t>
            </a:r>
            <a:r>
              <a:rPr lang="zh-CN" altLang="zh-CN" sz="2000" dirty="0"/>
              <a:t>控制培训前收入后</a:t>
            </a:r>
            <a:r>
              <a:rPr lang="zh-CN" altLang="en-US" sz="2000" dirty="0"/>
              <a:t>为（</a:t>
            </a:r>
            <a:r>
              <a:rPr lang="en-US" altLang="zh-CN" sz="2000" dirty="0"/>
              <a:t>-78</a:t>
            </a:r>
            <a:r>
              <a:rPr lang="zh-CN" altLang="en-US" sz="2000" dirty="0"/>
              <a:t>）</a:t>
            </a:r>
            <a:r>
              <a:rPr lang="zh-CN" altLang="zh-CN" sz="2000" dirty="0"/>
              <a:t>，</a:t>
            </a:r>
            <a:r>
              <a:rPr lang="zh-CN" altLang="zh-CN" sz="2000" b="1" dirty="0"/>
              <a:t>同时控制培训前收入</a:t>
            </a:r>
            <a:r>
              <a:rPr lang="zh-CN" altLang="zh-CN" sz="2000" dirty="0"/>
              <a:t>和人口特征，培训</a:t>
            </a:r>
            <a:r>
              <a:rPr lang="zh-CN" altLang="en-US" sz="2000" dirty="0"/>
              <a:t>增收</a:t>
            </a:r>
            <a:r>
              <a:rPr lang="zh-CN" altLang="zh-CN" sz="2000" dirty="0"/>
              <a:t>效应仍</a:t>
            </a:r>
            <a:r>
              <a:rPr lang="zh-CN" altLang="en-US" sz="2000" dirty="0"/>
              <a:t>只有</a:t>
            </a:r>
            <a:r>
              <a:rPr lang="zh-CN" altLang="zh-CN" sz="2000" dirty="0"/>
              <a:t>随机实验净效应的</a:t>
            </a:r>
            <a:r>
              <a:rPr lang="en-US" altLang="zh-CN" sz="2000" dirty="0"/>
              <a:t>1/3</a:t>
            </a:r>
            <a:r>
              <a:rPr lang="zh-CN" altLang="zh-CN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按照</a:t>
            </a:r>
            <a:r>
              <a:rPr lang="en-US" altLang="zh-CN" sz="2000" dirty="0"/>
              <a:t>NSW</a:t>
            </a:r>
            <a:r>
              <a:rPr lang="zh-CN" altLang="zh-CN" sz="2000" dirty="0"/>
              <a:t>的选样规则从</a:t>
            </a:r>
            <a:r>
              <a:rPr lang="en-US" altLang="zh-CN" sz="2000" dirty="0"/>
              <a:t>CPS</a:t>
            </a:r>
            <a:r>
              <a:rPr lang="zh-CN" altLang="zh-CN" sz="2000" dirty="0"/>
              <a:t>样本中</a:t>
            </a:r>
            <a:r>
              <a:rPr lang="zh-CN" altLang="en-US" sz="2000" dirty="0"/>
              <a:t>筛</a:t>
            </a:r>
            <a:r>
              <a:rPr lang="zh-CN" altLang="zh-CN" sz="2000" dirty="0"/>
              <a:t>选</a:t>
            </a:r>
            <a:r>
              <a:rPr lang="zh-CN" altLang="en-US" sz="2000" dirty="0"/>
              <a:t>出</a:t>
            </a:r>
            <a:r>
              <a:rPr lang="zh-CN" altLang="zh-CN" sz="2000" dirty="0"/>
              <a:t>最接近失业群体</a:t>
            </a:r>
            <a:r>
              <a:rPr lang="zh-CN" altLang="en-US" sz="2000" dirty="0"/>
              <a:t>特征的子样本</a:t>
            </a:r>
            <a:r>
              <a:rPr lang="en-US" altLang="zh-CN" sz="2000" dirty="0"/>
              <a:t>CPS3</a:t>
            </a:r>
            <a:r>
              <a:rPr lang="zh-CN" altLang="en-US" sz="2000" dirty="0"/>
              <a:t>，估计的增收效应为</a:t>
            </a:r>
            <a:r>
              <a:rPr lang="en-US" altLang="zh-CN" sz="2000" dirty="0"/>
              <a:t>-635</a:t>
            </a:r>
            <a:r>
              <a:rPr lang="zh-CN" altLang="zh-CN" sz="2000" dirty="0"/>
              <a:t>美元，控制收入和人口特征后</a:t>
            </a:r>
            <a:r>
              <a:rPr lang="zh-CN" altLang="en-US" sz="2000" dirty="0"/>
              <a:t>为</a:t>
            </a:r>
            <a:r>
              <a:rPr lang="en-US" altLang="zh-CN" sz="2000" dirty="0"/>
              <a:t>1369</a:t>
            </a:r>
            <a:r>
              <a:rPr lang="zh-CN" altLang="zh-CN" sz="2000" dirty="0"/>
              <a:t>美元，已相当接近随机实验结果。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先以协变量</a:t>
            </a:r>
            <a:r>
              <a:rPr lang="zh-CN" altLang="en-US" sz="2000" dirty="0"/>
              <a:t>对</a:t>
            </a:r>
            <a:r>
              <a:rPr lang="zh-CN" altLang="zh-CN" sz="2000" dirty="0"/>
              <a:t>是否参与培训</a:t>
            </a:r>
            <a:r>
              <a:rPr lang="zh-CN" altLang="en-US" sz="2000" dirty="0"/>
              <a:t>做</a:t>
            </a:r>
            <a:r>
              <a:rPr lang="en-US" altLang="zh-CN" sz="2000" dirty="0" err="1"/>
              <a:t>prbot</a:t>
            </a:r>
            <a:r>
              <a:rPr lang="zh-CN" altLang="zh-CN" sz="2000" dirty="0"/>
              <a:t>估计，</a:t>
            </a:r>
            <a:r>
              <a:rPr lang="zh-CN" altLang="en-US" sz="2000" dirty="0"/>
              <a:t>得到</a:t>
            </a:r>
            <a:r>
              <a:rPr lang="zh-CN" altLang="zh-CN" sz="2000" dirty="0"/>
              <a:t>倾向评分</a:t>
            </a:r>
            <a:r>
              <a:rPr lang="zh-CN" altLang="en-US" sz="2000" dirty="0"/>
              <a:t>（参与培训的概率）</a:t>
            </a:r>
            <a:r>
              <a:rPr lang="zh-CN" altLang="zh-CN" sz="2000" dirty="0"/>
              <a:t>，将得分小于</a:t>
            </a:r>
            <a:r>
              <a:rPr lang="en-US" altLang="zh-CN" sz="2000" dirty="0"/>
              <a:t>0.1</a:t>
            </a:r>
            <a:r>
              <a:rPr lang="zh-CN" altLang="zh-CN" sz="2000" dirty="0"/>
              <a:t>或大于</a:t>
            </a:r>
            <a:r>
              <a:rPr lang="en-US" altLang="zh-CN" sz="2000" dirty="0"/>
              <a:t>0.9</a:t>
            </a:r>
            <a:r>
              <a:rPr lang="zh-CN" altLang="zh-CN" sz="2000" dirty="0"/>
              <a:t>的样本删除，控制人口特征和滞后收入的结果与实验结果更加接近。但在</a:t>
            </a:r>
            <a:r>
              <a:rPr lang="en-US" altLang="zh-CN" sz="2000" dirty="0"/>
              <a:t>CPS3</a:t>
            </a:r>
            <a:r>
              <a:rPr lang="zh-CN" altLang="zh-CN" sz="2000" dirty="0"/>
              <a:t>样本中，控制</a:t>
            </a:r>
            <a:r>
              <a:rPr lang="zh-CN" altLang="en-US" sz="2000" dirty="0"/>
              <a:t>培训前收入</a:t>
            </a:r>
            <a:r>
              <a:rPr lang="zh-CN" altLang="zh-CN" sz="2000" dirty="0"/>
              <a:t>后</a:t>
            </a:r>
            <a:r>
              <a:rPr lang="zh-CN" altLang="en-US" sz="2000" dirty="0"/>
              <a:t>估计</a:t>
            </a:r>
            <a:r>
              <a:rPr lang="zh-CN" altLang="zh-CN" sz="2000" dirty="0"/>
              <a:t>的结果反而变</a:t>
            </a:r>
            <a:r>
              <a:rPr lang="zh-CN" altLang="en-US" sz="2000" dirty="0"/>
              <a:t>得更</a:t>
            </a:r>
            <a:r>
              <a:rPr lang="zh-CN" altLang="zh-CN" sz="2000" dirty="0"/>
              <a:t>差了。 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E7A0-E7D5-42BF-9612-5D7C89690286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185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212009"/>
            <a:ext cx="854908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8.6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断点回归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407286" y="3000517"/>
            <a:ext cx="85056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断点两边样本被处理概率不同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对断点两侧领域均值依处理概率差逆加权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8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79298" y="93510"/>
            <a:ext cx="656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Cambria" panose="02040503050406030204" pitchFamily="18" charset="0"/>
                <a:cs typeface="Times New Roman" panose="02020603050405020304" pitchFamily="18" charset="0"/>
              </a:rPr>
              <a:t>清晰</a:t>
            </a:r>
            <a:r>
              <a:rPr lang="zh-CN" altLang="zh-CN" sz="3600" dirty="0">
                <a:latin typeface="Cambria" panose="02040503050406030204" pitchFamily="18" charset="0"/>
                <a:cs typeface="Times New Roman" panose="02020603050405020304" pitchFamily="18" charset="0"/>
              </a:rPr>
              <a:t>断点回归</a:t>
            </a:r>
            <a:endParaRPr lang="zh-CN" altLang="en-US" sz="36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083238"/>
              </p:ext>
            </p:extLst>
          </p:nvPr>
        </p:nvGraphicFramePr>
        <p:xfrm>
          <a:off x="474647" y="3349686"/>
          <a:ext cx="1535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164" name="公式" r:id="rId3" imgW="774360" imgH="203040" progId="Equation.3">
                  <p:embed/>
                </p:oleObj>
              </mc:Choice>
              <mc:Fallback>
                <p:oleObj name="公式" r:id="rId3" imgW="774360" imgH="203040" progId="Equation.3">
                  <p:embed/>
                  <p:pic>
                    <p:nvPicPr>
                      <p:cNvPr id="0" name="Object 5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47" y="3349686"/>
                        <a:ext cx="1535113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77825" y="844435"/>
            <a:ext cx="8277986" cy="1418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由于遗漏能力，高估上大学的回报，收集比大学录取分数线高低相差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分的样本，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分之差是随机的，但高于分数线上大学的概率是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，低于分数线是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79268" y="3349686"/>
            <a:ext cx="6900830" cy="3401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x-running variable</a:t>
            </a:r>
            <a:r>
              <a:rPr lang="zh-CN" altLang="en-US" dirty="0"/>
              <a:t>（分数）</a:t>
            </a:r>
            <a:r>
              <a:rPr lang="en-US" altLang="zh-CN" dirty="0"/>
              <a:t>, c</a:t>
            </a:r>
            <a:r>
              <a:rPr lang="zh-CN" altLang="en-US" dirty="0"/>
              <a:t>为断点（分数线），</a:t>
            </a:r>
            <a:r>
              <a:rPr lang="en-US" altLang="zh-CN" dirty="0"/>
              <a:t>d</a:t>
            </a:r>
            <a:r>
              <a:rPr lang="zh-CN" altLang="en-US" dirty="0"/>
              <a:t>为处理（上大学）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60906" y="3794454"/>
                <a:ext cx="5313419" cy="34017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潜在后果：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不上大学的收入，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上大学的收入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06" y="3794454"/>
                <a:ext cx="5313419" cy="340174"/>
              </a:xfrm>
              <a:prstGeom prst="rect">
                <a:avLst/>
              </a:prstGeom>
              <a:blipFill rotWithShape="0">
                <a:blip r:embed="rId5"/>
                <a:stretch>
                  <a:fillRect t="-15517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513835"/>
              </p:ext>
            </p:extLst>
          </p:nvPr>
        </p:nvGraphicFramePr>
        <p:xfrm>
          <a:off x="3518979" y="4787611"/>
          <a:ext cx="2905628" cy="1512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165" name="公式" r:id="rId6" imgW="1562040" imgH="812520" progId="Equation.3">
                  <p:embed/>
                </p:oleObj>
              </mc:Choice>
              <mc:Fallback>
                <p:oleObj name="公式" r:id="rId6" imgW="1562040" imgH="812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18979" y="4787611"/>
                        <a:ext cx="2905628" cy="1512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63410"/>
              </p:ext>
            </p:extLst>
          </p:nvPr>
        </p:nvGraphicFramePr>
        <p:xfrm>
          <a:off x="405636" y="3794454"/>
          <a:ext cx="1991024" cy="426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166" name="公式" r:id="rId8" imgW="1066680" imgH="228600" progId="Equation.3">
                  <p:embed/>
                </p:oleObj>
              </mc:Choice>
              <mc:Fallback>
                <p:oleObj name="公式" r:id="rId8" imgW="10666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5636" y="3794454"/>
                        <a:ext cx="1991024" cy="426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959879"/>
              </p:ext>
            </p:extLst>
          </p:nvPr>
        </p:nvGraphicFramePr>
        <p:xfrm>
          <a:off x="405636" y="4461119"/>
          <a:ext cx="2465387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167" name="公式" r:id="rId10" imgW="1320480" imgH="914400" progId="Equation.3">
                  <p:embed/>
                </p:oleObj>
              </mc:Choice>
              <mc:Fallback>
                <p:oleObj name="公式" r:id="rId10" imgW="132048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5636" y="4461119"/>
                        <a:ext cx="2465387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716906"/>
              </p:ext>
            </p:extLst>
          </p:nvPr>
        </p:nvGraphicFramePr>
        <p:xfrm>
          <a:off x="3447660" y="4257919"/>
          <a:ext cx="28940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168" name="公式" r:id="rId12" imgW="1460160" imgH="203040" progId="Equation.3">
                  <p:embed/>
                </p:oleObj>
              </mc:Choice>
              <mc:Fallback>
                <p:oleObj name="公式" r:id="rId12" imgW="1460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7660" y="4257919"/>
                        <a:ext cx="2894013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086639"/>
              </p:ext>
            </p:extLst>
          </p:nvPr>
        </p:nvGraphicFramePr>
        <p:xfrm>
          <a:off x="1896454" y="6369665"/>
          <a:ext cx="7266457" cy="494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169" name="公式" r:id="rId14" imgW="4114800" imgH="279360" progId="Equation.3">
                  <p:embed/>
                </p:oleObj>
              </mc:Choice>
              <mc:Fallback>
                <p:oleObj name="公式" r:id="rId14" imgW="4114800" imgH="279360" progId="Equation.3">
                  <p:embed/>
                  <p:pic>
                    <p:nvPicPr>
                      <p:cNvPr id="0" name="Object 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6454" y="6369665"/>
                        <a:ext cx="7266457" cy="49447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56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4647" y="2246214"/>
            <a:ext cx="8298611" cy="9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近似于随机实验：生成一个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区间上均匀分布的随机数，若随机数大于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则分入处理组，低于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进入参照组。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6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清晰断点回归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372"/>
            <a:ext cx="4728510" cy="60196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4881610" y="1025782"/>
            <a:ext cx="4109290" cy="49198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u,n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(100) clear</a:t>
            </a:r>
            <a:endParaRPr lang="zh-CN" altLang="zh-CN" sz="2000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y=5*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x+u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//</a:t>
            </a:r>
            <a:r>
              <a:rPr lang="zh-CN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zh-CN" sz="2000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x) (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lfit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)          </a:t>
            </a:r>
            <a:endParaRPr lang="zh-CN" altLang="zh-CN" sz="2000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y=y+10 if x&gt;0         </a:t>
            </a:r>
            <a:endParaRPr lang="zh-CN" altLang="zh-CN" sz="2000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x) (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lfit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if x&lt;0)  (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lfit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if x&gt;0),</a:t>
            </a:r>
            <a:r>
              <a:rPr lang="en-US" altLang="zh-CN" sz="2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xline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   //</a:t>
            </a:r>
            <a:r>
              <a:rPr lang="zh-CN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绘制图</a:t>
            </a:r>
            <a:endParaRPr lang="zh-CN" altLang="zh-CN" sz="2000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d=x&gt;0             //</a:t>
            </a:r>
            <a:r>
              <a:rPr lang="zh-CN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生成虚拟变量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zh-CN" sz="2000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latin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</a:rPr>
              <a:t> y x d            //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清晰断点回归</a:t>
            </a:r>
          </a:p>
        </p:txBody>
      </p:sp>
    </p:spTree>
    <p:extLst>
      <p:ext uri="{BB962C8B-B14F-4D97-AF65-F5344CB8AC3E}">
        <p14:creationId xmlns:p14="http://schemas.microsoft.com/office/powerpoint/2010/main" val="34227914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79298" y="93510"/>
            <a:ext cx="656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Cambria" panose="02040503050406030204" pitchFamily="18" charset="0"/>
                <a:cs typeface="Times New Roman" panose="02020603050405020304" pitchFamily="18" charset="0"/>
              </a:rPr>
              <a:t>非线性趋势的清晰</a:t>
            </a:r>
            <a:r>
              <a:rPr lang="zh-CN" altLang="zh-CN" sz="3600" dirty="0">
                <a:latin typeface="Cambria" panose="02040503050406030204" pitchFamily="18" charset="0"/>
                <a:cs typeface="Times New Roman" panose="02020603050405020304" pitchFamily="18" charset="0"/>
              </a:rPr>
              <a:t>断点回归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348469" y="1539972"/>
            <a:ext cx="2509985" cy="3401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多项式逼近非线性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20741" y="2860522"/>
                <a:ext cx="2435306" cy="34017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潜在后果：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1" y="2860522"/>
                <a:ext cx="2435306" cy="340174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56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983116"/>
              </p:ext>
            </p:extLst>
          </p:nvPr>
        </p:nvGraphicFramePr>
        <p:xfrm>
          <a:off x="738546" y="938895"/>
          <a:ext cx="4386106" cy="525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40" name="公式" r:id="rId4" imgW="1828800" imgH="215900" progId="Equation.3">
                  <p:embed/>
                </p:oleObj>
              </mc:Choice>
              <mc:Fallback>
                <p:oleObj name="公式" r:id="rId4" imgW="1828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546" y="938895"/>
                        <a:ext cx="4386106" cy="525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426489"/>
              </p:ext>
            </p:extLst>
          </p:nvPr>
        </p:nvGraphicFramePr>
        <p:xfrm>
          <a:off x="1463255" y="1835998"/>
          <a:ext cx="7322795" cy="57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41" name="公式" r:id="rId6" imgW="3543300" imgH="266700" progId="Equation.3">
                  <p:embed/>
                </p:oleObj>
              </mc:Choice>
              <mc:Fallback>
                <p:oleObj name="公式" r:id="rId6" imgW="3543300" imgH="2667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255" y="1835998"/>
                        <a:ext cx="7322795" cy="570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758074"/>
              </p:ext>
            </p:extLst>
          </p:nvPr>
        </p:nvGraphicFramePr>
        <p:xfrm>
          <a:off x="1250522" y="2438581"/>
          <a:ext cx="1291863" cy="339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42" name="公式" r:id="rId8" imgW="723586" imgH="190417" progId="Equation.3">
                  <p:embed/>
                </p:oleObj>
              </mc:Choice>
              <mc:Fallback>
                <p:oleObj name="公式" r:id="rId8" imgW="723586" imgH="19041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522" y="2438581"/>
                        <a:ext cx="1291863" cy="339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007160"/>
              </p:ext>
            </p:extLst>
          </p:nvPr>
        </p:nvGraphicFramePr>
        <p:xfrm>
          <a:off x="1375117" y="3302740"/>
          <a:ext cx="4154565" cy="76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43" name="公式" r:id="rId10" imgW="3035300" imgH="558800" progId="Equation.3">
                  <p:embed/>
                </p:oleObj>
              </mc:Choice>
              <mc:Fallback>
                <p:oleObj name="公式" r:id="rId10" imgW="30353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117" y="3302740"/>
                        <a:ext cx="4154565" cy="7659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551078"/>
              </p:ext>
            </p:extLst>
          </p:nvPr>
        </p:nvGraphicFramePr>
        <p:xfrm>
          <a:off x="596467" y="4192978"/>
          <a:ext cx="8189583" cy="104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44" name="公式" r:id="rId12" imgW="6350000" imgH="800100" progId="Equation.3">
                  <p:embed/>
                </p:oleObj>
              </mc:Choice>
              <mc:Fallback>
                <p:oleObj name="公式" r:id="rId12" imgW="6350000" imgH="800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467" y="4192978"/>
                        <a:ext cx="8189583" cy="104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731232"/>
              </p:ext>
            </p:extLst>
          </p:nvPr>
        </p:nvGraphicFramePr>
        <p:xfrm>
          <a:off x="419383" y="6228910"/>
          <a:ext cx="8439368" cy="488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45" name="公式" r:id="rId14" imgW="5270500" imgH="304800" progId="Equation.3">
                  <p:embed/>
                </p:oleObj>
              </mc:Choice>
              <mc:Fallback>
                <p:oleObj name="公式" r:id="rId14" imgW="5270500" imgH="304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83" y="6228910"/>
                        <a:ext cx="8439368" cy="48835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419383" y="5360868"/>
            <a:ext cx="7861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在断点两侧一个足够小领域内比较因变量的平均值之间的差别，就可估计出处理效应，这种方法与条件期望函数的具体形式无关</a:t>
            </a:r>
          </a:p>
        </p:txBody>
      </p:sp>
    </p:spTree>
    <p:extLst>
      <p:ext uri="{BB962C8B-B14F-4D97-AF65-F5344CB8AC3E}">
        <p14:creationId xmlns:p14="http://schemas.microsoft.com/office/powerpoint/2010/main" val="1307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非线性断点回归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354" y="728053"/>
            <a:ext cx="5971142" cy="60196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5750804" y="1040056"/>
            <a:ext cx="3393196" cy="4939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drawnorm u,n(200) clear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g double x = runiform() * 6                          g y0= sin(x) + 0.1*u  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g  d=x&gt;3           假设断点为3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g y = d + sin(x) + 0.1*rnormal()    ssc install rdcv   //交错鉴定法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rdcv y x , thr(3) ci                                 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tw (sc y x) (lpoly y x if x&lt;3) (lpoly y x if x&gt;3)     //多项式拟合</a:t>
            </a:r>
          </a:p>
          <a:p>
            <a:pPr>
              <a:lnSpc>
                <a:spcPct val="200000"/>
              </a:lnSpc>
            </a:pPr>
            <a:r>
              <a:rPr lang="zh-CN" altLang="en-US" b="1" dirty="0"/>
              <a:t>tw (sc y x) (lowess y x if x&lt;3) (lowess y x if x&gt;3)   //移动加权</a:t>
            </a:r>
          </a:p>
        </p:txBody>
      </p:sp>
    </p:spTree>
    <p:extLst>
      <p:ext uri="{BB962C8B-B14F-4D97-AF65-F5344CB8AC3E}">
        <p14:creationId xmlns:p14="http://schemas.microsoft.com/office/powerpoint/2010/main" val="1074291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01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9105710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7492" y="123093"/>
            <a:ext cx="757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dirty="0"/>
              <a:t>生日与葬礼：法定饮酒年龄与死亡率</a:t>
            </a:r>
            <a:endParaRPr lang="zh-CN" altLang="en-US" sz="3600" dirty="0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25560"/>
            <a:ext cx="4396155" cy="5932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4572000" y="1039231"/>
            <a:ext cx="4572000" cy="49398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zh-CN" sz="1400" dirty="0"/>
              <a:t>u AEJfigs,clear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gen age = agecell - 21       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gen over21 = agecell &gt;= 21   //</a:t>
            </a:r>
            <a:r>
              <a:rPr lang="zh-CN" altLang="en-US" sz="1400" dirty="0"/>
              <a:t>虚拟变量，相当于</a:t>
            </a:r>
            <a:r>
              <a:rPr lang="vi-VN" altLang="zh-CN" sz="1400" dirty="0"/>
              <a:t>d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gen age2 = age^2             //</a:t>
            </a:r>
            <a:r>
              <a:rPr lang="zh-CN" altLang="en-US" sz="1400" dirty="0"/>
              <a:t>二次项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gen over_age = over21*age    //</a:t>
            </a:r>
            <a:r>
              <a:rPr lang="zh-CN" altLang="en-US" sz="1400" dirty="0"/>
              <a:t>交互项</a:t>
            </a:r>
            <a:r>
              <a:rPr lang="vi-VN" altLang="zh-CN" sz="1400" dirty="0"/>
              <a:t>dx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gen over_age2 = over21*age2  //</a:t>
            </a:r>
            <a:r>
              <a:rPr lang="zh-CN" altLang="en-US" sz="1400" dirty="0"/>
              <a:t>二次项与</a:t>
            </a:r>
            <a:r>
              <a:rPr lang="vi-VN" altLang="zh-CN" sz="1400" dirty="0"/>
              <a:t>d</a:t>
            </a:r>
            <a:r>
              <a:rPr lang="zh-CN" altLang="en-US" sz="1400" dirty="0"/>
              <a:t>的交互项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reg mva age age2 over21 over_age over_age2   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vi-VN" altLang="zh-CN" sz="1400" dirty="0"/>
              <a:t>predict exfitqi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reg internal age age2 over21 over_age over_age2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vi-VN" altLang="zh-CN" sz="1400" dirty="0"/>
              <a:t>predict infitqi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twoway (scatter  mva internal agecell) ///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(line exfitqi infitqi agecell if agecell &lt; 21) ///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 (line exfitqi infitqi agecell if agecell &gt;= 21), ///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   legend(off) text(28 20.1 "Motor Vehicle Fatalities") ///</a:t>
            </a:r>
          </a:p>
          <a:p>
            <a:pPr>
              <a:lnSpc>
                <a:spcPct val="150000"/>
              </a:lnSpc>
            </a:pPr>
            <a:r>
              <a:rPr lang="vi-VN" altLang="zh-CN" sz="1400" dirty="0"/>
              <a:t>    text(17 22 "Deaths from Internal Causes")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5198879" y="6421336"/>
            <a:ext cx="3079916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 err="1">
                <a:solidFill>
                  <a:schemeClr val="tx1"/>
                </a:solidFill>
                <a:latin typeface="+mn-ea"/>
              </a:rPr>
              <a:t>Angrist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精通计量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49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74104"/>
              </p:ext>
            </p:extLst>
          </p:nvPr>
        </p:nvGraphicFramePr>
        <p:xfrm>
          <a:off x="1067340" y="4340256"/>
          <a:ext cx="59753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114" name="公式" r:id="rId3" imgW="2971800" imgH="419040" progId="Equation.3">
                  <p:embed/>
                </p:oleObj>
              </mc:Choice>
              <mc:Fallback>
                <p:oleObj name="公式" r:id="rId3" imgW="2971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340" y="4340256"/>
                        <a:ext cx="5975350" cy="842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70936" y="93510"/>
            <a:ext cx="8773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dirty="0">
                <a:latin typeface="Cambria" panose="02040503050406030204" pitchFamily="18" charset="0"/>
                <a:cs typeface="Times New Roman" panose="02020603050405020304" pitchFamily="18" charset="0"/>
              </a:rPr>
              <a:t>模糊断点回归</a:t>
            </a:r>
            <a:r>
              <a:rPr lang="zh-CN" altLang="en-US" sz="3600" dirty="0">
                <a:latin typeface="Cambria" panose="02040503050406030204" pitchFamily="18" charset="0"/>
                <a:cs typeface="Times New Roman" panose="02020603050405020304" pitchFamily="18" charset="0"/>
              </a:rPr>
              <a:t>：断点两边被处理概率跳跃</a:t>
            </a:r>
            <a:endParaRPr lang="zh-CN" altLang="en-US" sz="36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222878"/>
              </p:ext>
            </p:extLst>
          </p:nvPr>
        </p:nvGraphicFramePr>
        <p:xfrm>
          <a:off x="1620838" y="1179513"/>
          <a:ext cx="378618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115" name="公式" r:id="rId5" imgW="2057400" imgH="507960" progId="Equation.3">
                  <p:embed/>
                </p:oleObj>
              </mc:Choice>
              <mc:Fallback>
                <p:oleObj name="公式" r:id="rId5" imgW="20574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1179513"/>
                        <a:ext cx="3786187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980860"/>
              </p:ext>
            </p:extLst>
          </p:nvPr>
        </p:nvGraphicFramePr>
        <p:xfrm>
          <a:off x="1204912" y="2425872"/>
          <a:ext cx="62087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116" name="公式" r:id="rId7" imgW="2997000" imgH="241200" progId="Equation.3">
                  <p:embed/>
                </p:oleObj>
              </mc:Choice>
              <mc:Fallback>
                <p:oleObj name="公式" r:id="rId7" imgW="2997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2" y="2425872"/>
                        <a:ext cx="6208713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097370"/>
              </p:ext>
            </p:extLst>
          </p:nvPr>
        </p:nvGraphicFramePr>
        <p:xfrm>
          <a:off x="370936" y="3219794"/>
          <a:ext cx="8649896" cy="42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117" name="公式" r:id="rId9" imgW="5638800" imgH="266700" progId="Equation.3">
                  <p:embed/>
                </p:oleObj>
              </mc:Choice>
              <mc:Fallback>
                <p:oleObj name="公式" r:id="rId9" imgW="56388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36" y="3219794"/>
                        <a:ext cx="8649896" cy="4237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0871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5094" y="123065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dirty="0"/>
              <a:t>文凭的价值</a:t>
            </a:r>
            <a:endParaRPr lang="zh-CN" altLang="en-US" sz="3600" dirty="0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9089"/>
            <a:ext cx="5155281" cy="316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2" y="3710793"/>
            <a:ext cx="5120123" cy="2939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5328138" y="3305798"/>
            <a:ext cx="3437793" cy="3416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/>
              <a:t>Clark and </a:t>
            </a:r>
            <a:r>
              <a:rPr lang="en-US" altLang="zh-CN" dirty="0" err="1"/>
              <a:t>Martorell</a:t>
            </a:r>
            <a:r>
              <a:rPr lang="en-US" altLang="zh-CN" dirty="0"/>
              <a:t>(2014), “The Signaling Value of a High School Diploma,” JPE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u </a:t>
            </a:r>
            <a:r>
              <a:rPr lang="en-US" altLang="zh-CN" dirty="0" err="1"/>
              <a:t>clark,clear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rdplot</a:t>
            </a:r>
            <a:r>
              <a:rPr lang="en-US" altLang="zh-CN" dirty="0"/>
              <a:t> receive </a:t>
            </a:r>
            <a:r>
              <a:rPr lang="en-US" altLang="zh-CN" dirty="0" err="1"/>
              <a:t>minscore,weight</a:t>
            </a:r>
            <a:r>
              <a:rPr lang="en-US" altLang="zh-CN" dirty="0"/>
              <a:t>(n)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rdplot</a:t>
            </a:r>
            <a:r>
              <a:rPr lang="en-US" altLang="zh-CN" dirty="0"/>
              <a:t> </a:t>
            </a:r>
            <a:r>
              <a:rPr lang="en-US" altLang="zh-CN" dirty="0" err="1"/>
              <a:t>avgearning</a:t>
            </a:r>
            <a:r>
              <a:rPr lang="en-US" altLang="zh-CN" dirty="0"/>
              <a:t> </a:t>
            </a:r>
            <a:r>
              <a:rPr lang="en-US" altLang="zh-CN" dirty="0" err="1"/>
              <a:t>minscore,weight</a:t>
            </a:r>
            <a:r>
              <a:rPr lang="en-US" altLang="zh-CN" dirty="0"/>
              <a:t>(n)</a:t>
            </a:r>
          </a:p>
        </p:txBody>
      </p:sp>
      <p:sp>
        <p:nvSpPr>
          <p:cNvPr id="6" name="矩形 5"/>
          <p:cNvSpPr/>
          <p:nvPr/>
        </p:nvSpPr>
        <p:spPr>
          <a:xfrm>
            <a:off x="5336930" y="890090"/>
            <a:ext cx="3543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学历文凭仅仅是一张纸（称为羊皮纸效应</a:t>
            </a:r>
            <a:r>
              <a:rPr lang="en-US" altLang="zh-CN" dirty="0"/>
              <a:t>sheepskin effect</a:t>
            </a:r>
            <a:r>
              <a:rPr lang="zh-CN" altLang="zh-CN" dirty="0"/>
              <a:t>），这一张纸是否值钱呢？美国高中生毕业前要参加会考，考试通过得到毕业文凭，通不过可以重考。以首次高中毕业会考成绩为</a:t>
            </a:r>
            <a:r>
              <a:rPr lang="en-US" altLang="zh-CN" dirty="0"/>
              <a:t>x</a:t>
            </a:r>
            <a:r>
              <a:rPr lang="zh-CN" altLang="zh-CN" dirty="0"/>
              <a:t>，则</a:t>
            </a:r>
            <a:r>
              <a:rPr lang="en-US" altLang="zh-CN" dirty="0"/>
              <a:t>d</a:t>
            </a:r>
            <a:r>
              <a:rPr lang="zh-CN" altLang="zh-CN" dirty="0"/>
              <a:t>为毕业考试是否通过，分数线</a:t>
            </a:r>
            <a:r>
              <a:rPr lang="en-US" altLang="zh-CN" dirty="0"/>
              <a:t>c</a:t>
            </a:r>
            <a:r>
              <a:rPr lang="zh-CN" altLang="zh-CN" dirty="0"/>
              <a:t>为断点</a:t>
            </a:r>
            <a:r>
              <a:rPr lang="zh-CN" altLang="en-US" dirty="0"/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525767"/>
            <a:ext cx="2027020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 err="1">
                <a:solidFill>
                  <a:schemeClr val="tx1"/>
                </a:solidFill>
                <a:latin typeface="+mn-ea"/>
              </a:rPr>
              <a:t>Angrist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精通计量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5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2041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确定分布后，就可确定随机变量落在特定区间的可能性</a:t>
            </a:r>
          </a:p>
        </p:txBody>
      </p:sp>
      <p:pic>
        <p:nvPicPr>
          <p:cNvPr id="268291" name="Picture 3" descr="C:\Users\ccb\Pictures\不同的正态分布图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27208"/>
            <a:ext cx="3991708" cy="4830792"/>
          </a:xfrm>
          <a:prstGeom prst="rect">
            <a:avLst/>
          </a:prstGeom>
          <a:noFill/>
        </p:spPr>
      </p:pic>
      <p:pic>
        <p:nvPicPr>
          <p:cNvPr id="175105" name="Picture 1" descr="C:\Users\ccb\Pictures\正态分布图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4665" y="1409700"/>
            <a:ext cx="4981279" cy="3498730"/>
          </a:xfrm>
          <a:prstGeom prst="rect">
            <a:avLst/>
          </a:prstGeom>
          <a:noFill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C9C5-FD2B-4225-9987-6169CE7C40B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858675"/>
              </p:ext>
            </p:extLst>
          </p:nvPr>
        </p:nvGraphicFramePr>
        <p:xfrm>
          <a:off x="3822749" y="5178976"/>
          <a:ext cx="5345113" cy="167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979" name="公式" r:id="rId5" imgW="3340080" imgH="965160" progId="Equation.3">
                  <p:embed/>
                </p:oleObj>
              </mc:Choice>
              <mc:Fallback>
                <p:oleObj name="公式" r:id="rId5" imgW="3340080" imgH="965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2749" y="5178976"/>
                        <a:ext cx="5345113" cy="167902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71539" y="925665"/>
            <a:ext cx="6715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例：知道三件事（服从</a:t>
            </a:r>
            <a:r>
              <a:rPr lang="zh-CN" altLang="en-US" sz="2400" dirty="0">
                <a:solidFill>
                  <a:srgbClr val="FF0000"/>
                </a:solidFill>
              </a:rPr>
              <a:t>正态分布、期望、方差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就可以知道随机变量在特定区间出现的可能性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202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770" y="1212009"/>
            <a:ext cx="854908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8.7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控制函数法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407286" y="3000517"/>
            <a:ext cx="8505645" cy="824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估计控制函数误差代入主方程回归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85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49" y="5837820"/>
            <a:ext cx="5067300" cy="10001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96131" y="867444"/>
            <a:ext cx="4747869" cy="50167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*模拟内生变量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V= (1, -.8 \ -.8, 1)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v,n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(10000)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seed(1) clear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z,seed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w=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z+v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y=0.3*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w+u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前的系数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b=0.3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w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 z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hv,res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w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hv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6441" y="6472820"/>
            <a:ext cx="2057400" cy="365125"/>
          </a:xfrm>
        </p:spPr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647" y="3367776"/>
            <a:ext cx="4764906" cy="1362868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20445"/>
              </p:ext>
            </p:extLst>
          </p:nvPr>
        </p:nvGraphicFramePr>
        <p:xfrm>
          <a:off x="511265" y="1375269"/>
          <a:ext cx="3223972" cy="42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39" name="公式" r:id="rId5" imgW="1422360" imgH="1841400" progId="Equation.3">
                  <p:embed/>
                </p:oleObj>
              </mc:Choice>
              <mc:Fallback>
                <p:oleObj name="公式" r:id="rId5" imgW="1422360" imgH="18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265" y="1375269"/>
                        <a:ext cx="3223972" cy="427513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390650" y="84550"/>
            <a:ext cx="5676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控制函数法</a:t>
            </a:r>
          </a:p>
        </p:txBody>
      </p:sp>
      <p:sp>
        <p:nvSpPr>
          <p:cNvPr id="15" name="矩形 14"/>
          <p:cNvSpPr/>
          <p:nvPr/>
        </p:nvSpPr>
        <p:spPr>
          <a:xfrm>
            <a:off x="4510052" y="3976867"/>
            <a:ext cx="4707613" cy="333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334344" y="6138186"/>
            <a:ext cx="4893512" cy="299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51492" y="1964391"/>
            <a:ext cx="148374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控制函数</a:t>
            </a:r>
          </a:p>
        </p:txBody>
      </p:sp>
    </p:spTree>
    <p:extLst>
      <p:ext uri="{BB962C8B-B14F-4D97-AF65-F5344CB8AC3E}">
        <p14:creationId xmlns:p14="http://schemas.microsoft.com/office/powerpoint/2010/main" val="39369558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2" y="1000664"/>
            <a:ext cx="7479100" cy="58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166" y="127989"/>
            <a:ext cx="8229600" cy="646837"/>
          </a:xfrm>
        </p:spPr>
        <p:txBody>
          <a:bodyPr/>
          <a:lstStyle/>
          <a:p>
            <a:pPr algn="ctr"/>
            <a:r>
              <a:rPr lang="zh-CN" altLang="en-US" sz="3600" dirty="0"/>
              <a:t>几种主要方法的思路对比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87729" y="1666349"/>
            <a:ext cx="1656271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Y</a:t>
            </a:r>
            <a:r>
              <a:rPr lang="zh-CN" altLang="en-US" sz="2000" dirty="0"/>
              <a:t>：因变量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D</a:t>
            </a:r>
            <a:r>
              <a:rPr lang="zh-CN" altLang="en-US" sz="2000" dirty="0"/>
              <a:t>：处理变量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X</a:t>
            </a:r>
            <a:r>
              <a:rPr lang="zh-CN" altLang="en-US" sz="2000" dirty="0"/>
              <a:t>：分组变量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W</a:t>
            </a:r>
            <a:r>
              <a:rPr lang="zh-CN" altLang="en-US" sz="2000" dirty="0"/>
              <a:t>：协变量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U:  </a:t>
            </a:r>
            <a:r>
              <a:rPr lang="zh-CN" altLang="en-US" sz="2000" dirty="0"/>
              <a:t>误差项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Z:</a:t>
            </a:r>
            <a:r>
              <a:rPr lang="zh-CN" altLang="en-US" sz="2000" dirty="0"/>
              <a:t>工具变量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中国人民大学，陈传波</a:t>
            </a:r>
            <a:endParaRPr kumimoji="1"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593F8-1E6A-45F4-B5C4-FD1838DE1525}" type="datetime1">
              <a:rPr kumimoji="1" lang="zh-CN" altLang="en-US" smtClean="0"/>
              <a:t>2020/11/7</a:t>
            </a:fld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2F64-AA51-494F-B4A8-A29367612522}" type="slidenum">
              <a:rPr kumimoji="1" lang="zh-CN" altLang="en-US" smtClean="0"/>
              <a:pPr/>
              <a:t>132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5338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第八部分要点小结</a:t>
            </a:r>
          </a:p>
        </p:txBody>
      </p:sp>
      <p:sp>
        <p:nvSpPr>
          <p:cNvPr id="5" name="矩形 4"/>
          <p:cNvSpPr/>
          <p:nvPr/>
        </p:nvSpPr>
        <p:spPr>
          <a:xfrm>
            <a:off x="379567" y="1047862"/>
            <a:ext cx="76171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控制变量</a:t>
            </a:r>
            <a:r>
              <a:rPr lang="en-US" altLang="zh-CN" sz="2000" i="1" dirty="0"/>
              <a:t>—</a:t>
            </a:r>
            <a:r>
              <a:rPr lang="zh-CN" altLang="en-US" sz="2000" dirty="0"/>
              <a:t>遗漏可观测变量，将被遗漏变量作为控制变量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379568" y="1764978"/>
            <a:ext cx="8229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差分估计 </a:t>
            </a:r>
            <a:r>
              <a:rPr lang="en-US" altLang="zh-CN" sz="2000" dirty="0"/>
              <a:t>—</a:t>
            </a:r>
            <a:r>
              <a:rPr lang="zh-CN" altLang="en-US" sz="2000" dirty="0"/>
              <a:t>遗漏不可观测变量，若该变量不随时间而变，差分消除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379568" y="2477991"/>
            <a:ext cx="76171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代理变量</a:t>
            </a:r>
            <a:r>
              <a:rPr lang="en-US" altLang="zh-CN" sz="2000" dirty="0"/>
              <a:t>—</a:t>
            </a:r>
            <a:r>
              <a:rPr lang="zh-CN" altLang="en-US" sz="2000" dirty="0"/>
              <a:t>遗漏不可观测变量，寻找其代理变量</a:t>
            </a:r>
            <a:endParaRPr lang="en-US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360870" y="3243711"/>
            <a:ext cx="74977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工具变量</a:t>
            </a:r>
            <a:r>
              <a:rPr lang="en-US" altLang="zh-CN" sz="2000" dirty="0"/>
              <a:t>—</a:t>
            </a:r>
            <a:r>
              <a:rPr lang="zh-CN" altLang="en-US" sz="2000" dirty="0"/>
              <a:t>与误差不相关，与内生变量相关的变量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379568" y="4005318"/>
            <a:ext cx="8100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匹配估计</a:t>
            </a:r>
            <a:r>
              <a:rPr lang="en-US" altLang="zh-CN" sz="2000" dirty="0"/>
              <a:t>—</a:t>
            </a:r>
            <a:r>
              <a:rPr lang="zh-CN" altLang="en-US" sz="2000" dirty="0"/>
              <a:t>按协变量匹配出处理组与参保组，再估计</a:t>
            </a:r>
            <a:r>
              <a:rPr lang="en-US" altLang="zh-CN" sz="2000" dirty="0"/>
              <a:t>ATE</a:t>
            </a:r>
            <a:r>
              <a:rPr lang="zh-CN" altLang="en-US" sz="2000" dirty="0"/>
              <a:t>或</a:t>
            </a:r>
            <a:r>
              <a:rPr lang="en-US" altLang="zh-CN" sz="2000" dirty="0"/>
              <a:t>ATET</a:t>
            </a:r>
          </a:p>
        </p:txBody>
      </p:sp>
      <p:sp>
        <p:nvSpPr>
          <p:cNvPr id="11" name="矩形 10"/>
          <p:cNvSpPr/>
          <p:nvPr/>
        </p:nvSpPr>
        <p:spPr>
          <a:xfrm>
            <a:off x="360871" y="4722439"/>
            <a:ext cx="78169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断点回归 </a:t>
            </a:r>
            <a:r>
              <a:rPr lang="en-US" altLang="zh-CN" sz="2000" dirty="0"/>
              <a:t>—</a:t>
            </a:r>
            <a:r>
              <a:rPr lang="zh-CN" altLang="en-US" sz="2000" dirty="0"/>
              <a:t>估计断点附近均值差或处理概率逆加权的均值差</a:t>
            </a:r>
          </a:p>
        </p:txBody>
      </p:sp>
      <p:sp>
        <p:nvSpPr>
          <p:cNvPr id="13" name="矩形 12"/>
          <p:cNvSpPr/>
          <p:nvPr/>
        </p:nvSpPr>
        <p:spPr>
          <a:xfrm>
            <a:off x="360870" y="5444596"/>
            <a:ext cx="8118897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控制函数</a:t>
            </a:r>
            <a:r>
              <a:rPr lang="en-US" altLang="zh-CN" sz="2000" dirty="0"/>
              <a:t>—</a:t>
            </a:r>
            <a:r>
              <a:rPr lang="zh-CN" altLang="en-US" sz="2000" dirty="0"/>
              <a:t>用不出现在主方程中的外生变量来打破</a:t>
            </a:r>
            <a:r>
              <a:rPr lang="en-US" altLang="zh-CN" sz="2000" dirty="0"/>
              <a:t>w</a:t>
            </a:r>
            <a:r>
              <a:rPr lang="zh-CN" altLang="en-US" sz="2000" dirty="0"/>
              <a:t>与</a:t>
            </a:r>
            <a:r>
              <a:rPr lang="en-US" altLang="zh-CN" sz="2000" dirty="0"/>
              <a:t>u</a:t>
            </a:r>
            <a:r>
              <a:rPr lang="zh-CN" altLang="en-US" sz="2000" dirty="0"/>
              <a:t>的相关性</a:t>
            </a:r>
          </a:p>
        </p:txBody>
      </p:sp>
    </p:spTree>
    <p:extLst>
      <p:ext uri="{BB962C8B-B14F-4D97-AF65-F5344CB8AC3E}">
        <p14:creationId xmlns:p14="http://schemas.microsoft.com/office/powerpoint/2010/main" val="423507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7456" y="780741"/>
            <a:ext cx="8549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200000"/>
              </a:lnSpc>
              <a:defRPr sz="6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九、</a:t>
            </a:r>
            <a:r>
              <a:rPr lang="en-US" altLang="zh-CN" dirty="0"/>
              <a:t>ERM</a:t>
            </a:r>
            <a:r>
              <a:rPr lang="zh-CN" altLang="en-US" dirty="0"/>
              <a:t>基本原理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45C-EB81-4514-B3BE-2AC6C2AF1F2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A7F27-03B8-4061-A296-0403CCA889D8}" type="slidenum">
              <a:rPr lang="zh-CN" altLang="en-US" smtClean="0"/>
              <a:pPr/>
              <a:t>134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7293" y="2534223"/>
            <a:ext cx="89767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200" b="1" dirty="0"/>
              <a:t>Extended Regression Models</a:t>
            </a:r>
          </a:p>
          <a:p>
            <a:pPr algn="ctr">
              <a:lnSpc>
                <a:spcPct val="200000"/>
              </a:lnSpc>
            </a:pPr>
            <a:r>
              <a:rPr lang="zh-CN" altLang="en-US" sz="3200" b="1" dirty="0"/>
              <a:t>扩展回归模型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8566723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11215" y="1174805"/>
            <a:ext cx="6314536" cy="72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什么是内生性（</a:t>
            </a:r>
            <a:r>
              <a:rPr lang="en-US" altLang="zh-CN" sz="2400" b="1" dirty="0" err="1"/>
              <a:t>Endogeneity</a:t>
            </a:r>
            <a:r>
              <a:rPr lang="zh-CN" altLang="en-US" sz="2400" b="1" dirty="0"/>
              <a:t>）？</a:t>
            </a:r>
            <a:endParaRPr lang="en-US" altLang="zh-CN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内生性：研究中不能回避的难题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048929" y="6415241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48629" y="6415241"/>
            <a:ext cx="2057400" cy="365125"/>
          </a:xfrm>
        </p:spPr>
        <p:txBody>
          <a:bodyPr/>
          <a:lstStyle/>
          <a:p>
            <a:fld id="{10EDF4D1-9BC0-47C8-8863-FA458381C24D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11214" y="1974047"/>
            <a:ext cx="758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 为什么一定要揪住内生性不放？</a:t>
            </a:r>
            <a:endParaRPr lang="en-US" altLang="zh-CN" sz="2400" b="1" dirty="0"/>
          </a:p>
          <a:p>
            <a:pPr lvl="1">
              <a:lnSpc>
                <a:spcPct val="200000"/>
              </a:lnSpc>
            </a:pPr>
            <a:r>
              <a:rPr lang="en-US" altLang="zh-CN" sz="2400" b="1" dirty="0"/>
              <a:t>--</a:t>
            </a:r>
            <a:r>
              <a:rPr lang="zh-CN" altLang="en-US" sz="2400" b="1" dirty="0"/>
              <a:t>如果存在内生性，忽略内生性将导致什么后果？</a:t>
            </a:r>
            <a:endParaRPr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1311213" y="3364680"/>
            <a:ext cx="68493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3. </a:t>
            </a:r>
            <a:r>
              <a:rPr lang="zh-CN" altLang="en-US" sz="2400" b="1" dirty="0"/>
              <a:t>如何判断是否存在内生性？</a:t>
            </a:r>
            <a:endParaRPr lang="en-US" altLang="zh-CN" sz="2400" b="1" dirty="0"/>
          </a:p>
          <a:p>
            <a:pPr lvl="1">
              <a:lnSpc>
                <a:spcPct val="200000"/>
              </a:lnSpc>
            </a:pPr>
            <a:r>
              <a:rPr lang="en-US" altLang="zh-CN" sz="2400" b="1" dirty="0"/>
              <a:t>--</a:t>
            </a:r>
            <a:r>
              <a:rPr lang="zh-CN" altLang="en-US" sz="2400" b="1" dirty="0"/>
              <a:t>如何识别和检验是否存在内生性？</a:t>
            </a:r>
            <a:endParaRPr lang="en-US" altLang="zh-CN" sz="2400" b="1" dirty="0"/>
          </a:p>
        </p:txBody>
      </p:sp>
      <p:sp>
        <p:nvSpPr>
          <p:cNvPr id="4" name="矩形 3"/>
          <p:cNvSpPr/>
          <p:nvPr/>
        </p:nvSpPr>
        <p:spPr>
          <a:xfrm>
            <a:off x="1311212" y="4889961"/>
            <a:ext cx="6417398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4. </a:t>
            </a:r>
            <a:r>
              <a:rPr lang="zh-CN" altLang="en-US" sz="2400" b="1" dirty="0"/>
              <a:t>如何应对内生性？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r>
              <a:rPr lang="en-US" altLang="zh-CN" sz="2400" b="1" dirty="0"/>
              <a:t>        --ERM</a:t>
            </a:r>
            <a:r>
              <a:rPr lang="zh-CN" altLang="en-US" sz="2400" b="1" dirty="0"/>
              <a:t>如何处理内生性？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6614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10777" y="964539"/>
            <a:ext cx="8115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内生变量 </a:t>
            </a:r>
            <a:r>
              <a:rPr lang="en-US" altLang="zh-CN" sz="2400" b="1" dirty="0"/>
              <a:t>Endogenous covariates</a:t>
            </a:r>
            <a:endParaRPr lang="en-US" altLang="zh-CN" sz="2400" dirty="0"/>
          </a:p>
          <a:p>
            <a:pPr lvl="1"/>
            <a:r>
              <a:rPr lang="en-US" altLang="zh-CN" sz="2400" b="1" dirty="0"/>
              <a:t>--IV: </a:t>
            </a:r>
            <a:r>
              <a:rPr lang="en-US" altLang="zh-CN" sz="2400" b="1" dirty="0" err="1"/>
              <a:t>ivregress</a:t>
            </a:r>
            <a:r>
              <a:rPr lang="en-US" altLang="zh-CN" sz="2400" b="1" dirty="0"/>
              <a:t>, 2SLS,reg3,GMM,SEM…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如何应对内生性？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048929" y="649287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48629" y="6492875"/>
            <a:ext cx="2057400" cy="365125"/>
          </a:xfrm>
        </p:spPr>
        <p:txBody>
          <a:bodyPr/>
          <a:lstStyle/>
          <a:p>
            <a:fld id="{10EDF4D1-9BC0-47C8-8863-FA458381C24D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7751" y="5338713"/>
            <a:ext cx="6728604" cy="113710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若以上问题交织在一起时（并发症），怎么办？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en-US" altLang="zh-CN" sz="2400" b="1" dirty="0"/>
              <a:t>--ERM</a:t>
            </a:r>
            <a:r>
              <a:rPr lang="zh-CN" altLang="en-US" sz="2400" b="1" dirty="0"/>
              <a:t>！</a:t>
            </a:r>
            <a:endParaRPr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715996" y="2060511"/>
            <a:ext cx="7944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内生样本选择</a:t>
            </a:r>
            <a:r>
              <a:rPr lang="en-US" altLang="zh-CN" sz="2400" b="1" dirty="0"/>
              <a:t>Endogenous/nonrandom 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sample selection</a:t>
            </a:r>
          </a:p>
          <a:p>
            <a:pPr lvl="1"/>
            <a:r>
              <a:rPr lang="en-US" altLang="zh-CN" sz="2400" b="1" dirty="0"/>
              <a:t>--</a:t>
            </a:r>
            <a:r>
              <a:rPr lang="en-US" altLang="zh-CN" sz="2400" b="1" dirty="0" err="1"/>
              <a:t>heckman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tobit</a:t>
            </a:r>
            <a:r>
              <a:rPr lang="zh-CN" altLang="en-US" sz="2400" b="1" dirty="0"/>
              <a:t>，</a:t>
            </a:r>
            <a:r>
              <a:rPr lang="en-US" altLang="zh-CN" sz="2400" b="1" dirty="0" err="1"/>
              <a:t>intreg</a:t>
            </a:r>
            <a:r>
              <a:rPr lang="en-US" altLang="zh-CN" sz="2400" b="1" dirty="0"/>
              <a:t> …</a:t>
            </a:r>
          </a:p>
        </p:txBody>
      </p:sp>
      <p:sp>
        <p:nvSpPr>
          <p:cNvPr id="4" name="矩形 3"/>
          <p:cNvSpPr/>
          <p:nvPr/>
        </p:nvSpPr>
        <p:spPr>
          <a:xfrm>
            <a:off x="703367" y="3076555"/>
            <a:ext cx="8315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内生处理指派</a:t>
            </a:r>
            <a:r>
              <a:rPr lang="en-US" altLang="zh-CN" sz="2400" b="1" dirty="0"/>
              <a:t>Endogenous/nonrandom treatment assignment</a:t>
            </a:r>
          </a:p>
          <a:p>
            <a:pPr lvl="1"/>
            <a:r>
              <a:rPr lang="en-US" altLang="zh-CN" sz="2400" b="1" dirty="0"/>
              <a:t>--</a:t>
            </a:r>
            <a:r>
              <a:rPr lang="en-US" altLang="zh-CN" sz="2400" b="1" dirty="0" err="1"/>
              <a:t>etregress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movestay</a:t>
            </a:r>
            <a:r>
              <a:rPr lang="en-US" altLang="zh-CN" sz="2400" b="1" dirty="0"/>
              <a:t>-</a:t>
            </a:r>
            <a:r>
              <a:rPr lang="en-US" altLang="zh-CN" sz="2400" dirty="0"/>
              <a:t>endogenous switching regression…</a:t>
            </a:r>
            <a:endParaRPr lang="en-US" altLang="zh-CN" sz="2400" b="1" dirty="0"/>
          </a:p>
        </p:txBody>
      </p:sp>
      <p:sp>
        <p:nvSpPr>
          <p:cNvPr id="5" name="矩形 4"/>
          <p:cNvSpPr/>
          <p:nvPr/>
        </p:nvSpPr>
        <p:spPr>
          <a:xfrm>
            <a:off x="699368" y="4230717"/>
            <a:ext cx="83198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随机效应</a:t>
            </a:r>
            <a:r>
              <a:rPr lang="en-US" altLang="zh-CN" sz="2400" b="1" dirty="0"/>
              <a:t>random-</a:t>
            </a:r>
            <a:r>
              <a:rPr lang="en-US" altLang="zh-CN" sz="2400" dirty="0"/>
              <a:t>effects or correlated within panels or groups</a:t>
            </a:r>
          </a:p>
          <a:p>
            <a:pPr lvl="1"/>
            <a:r>
              <a:rPr lang="en-US" altLang="zh-CN" sz="2400" b="1" dirty="0"/>
              <a:t>--</a:t>
            </a:r>
            <a:r>
              <a:rPr lang="en-US" altLang="zh-CN" sz="2400" b="1" dirty="0" err="1"/>
              <a:t>xt</a:t>
            </a:r>
            <a:r>
              <a:rPr lang="en-US" altLang="zh-CN" sz="2400" b="1" dirty="0"/>
              <a:t>: </a:t>
            </a:r>
            <a:r>
              <a:rPr lang="en-US" altLang="zh-CN" sz="2400" b="1" dirty="0" err="1"/>
              <a:t>xtreg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xtivregress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xtprobit</a:t>
            </a:r>
            <a:r>
              <a:rPr lang="en-US" altLang="zh-CN" sz="2400" b="1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101064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/>
      <p:bldP spid="4" grpId="0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15380" y="988997"/>
            <a:ext cx="5303597" cy="146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1.</a:t>
            </a:r>
            <a:r>
              <a:rPr lang="zh-CN" altLang="en-US" sz="2400" b="1" dirty="0"/>
              <a:t>离散内生变量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非线性内生变量</a:t>
            </a:r>
            <a:endParaRPr lang="en-US" altLang="zh-CN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内生变量的各种复杂情形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048929" y="649287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48629" y="6492875"/>
            <a:ext cx="2057400" cy="365125"/>
          </a:xfrm>
        </p:spPr>
        <p:txBody>
          <a:bodyPr/>
          <a:lstStyle/>
          <a:p>
            <a:fld id="{10EDF4D1-9BC0-47C8-8863-FA458381C24D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792226" y="5166700"/>
            <a:ext cx="2674952" cy="954107"/>
          </a:xfrm>
          <a:prstGeom prst="rect">
            <a:avLst/>
          </a:prstGeom>
          <a:solidFill>
            <a:srgbClr val="FFFF00"/>
          </a:solidFill>
        </p:spPr>
        <p:txBody>
          <a:bodyPr wrap="square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/>
              <a:t>Yes, ERM can</a:t>
            </a:r>
            <a:r>
              <a:rPr lang="zh-CN" altLang="en-US" sz="2800" b="1" dirty="0"/>
              <a:t>！</a:t>
            </a:r>
            <a:endParaRPr lang="en-US" altLang="zh-CN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0698FA-821E-D04E-ADB4-E1C9FBE0D295}"/>
              </a:ext>
            </a:extLst>
          </p:cNvPr>
          <p:cNvSpPr txBox="1"/>
          <p:nvPr/>
        </p:nvSpPr>
        <p:spPr>
          <a:xfrm>
            <a:off x="1801451" y="2510927"/>
            <a:ext cx="5303597" cy="146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3.</a:t>
            </a:r>
            <a:r>
              <a:rPr lang="zh-CN" altLang="en-US" sz="2400" b="1" dirty="0"/>
              <a:t>多个内生变量交互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r>
              <a:rPr lang="en-US" altLang="zh-CN" sz="2400" b="1" dirty="0"/>
              <a:t>4.</a:t>
            </a:r>
            <a:r>
              <a:rPr lang="zh-CN" altLang="en-US" sz="2400" b="1" dirty="0"/>
              <a:t>内生变量与外生变量交互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D3E681-C777-B142-AA9C-539EE5EAB2B4}"/>
              </a:ext>
            </a:extLst>
          </p:cNvPr>
          <p:cNvSpPr txBox="1"/>
          <p:nvPr/>
        </p:nvSpPr>
        <p:spPr>
          <a:xfrm>
            <a:off x="1815380" y="4085617"/>
            <a:ext cx="5303597" cy="72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5.</a:t>
            </a:r>
            <a:r>
              <a:rPr lang="zh-CN" altLang="en-US" sz="2400" b="1" dirty="0"/>
              <a:t>内生变量的内生变量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324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8" grpId="0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80143" y="4374977"/>
            <a:ext cx="2713771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面板数据</a:t>
            </a:r>
            <a:endParaRPr lang="en-US" altLang="zh-CN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因变量的复杂情形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048929" y="649287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48629" y="6492875"/>
            <a:ext cx="2057400" cy="365125"/>
          </a:xfrm>
        </p:spPr>
        <p:txBody>
          <a:bodyPr/>
          <a:lstStyle/>
          <a:p>
            <a:fld id="{10EDF4D1-9BC0-47C8-8863-FA458381C24D}" type="datetime1">
              <a:rPr lang="zh-CN" altLang="en-US" smtClean="0"/>
              <a:t>2020/11/7</a:t>
            </a:fld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4308998" y="1012761"/>
          <a:ext cx="9890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69" name="公式" r:id="rId3" imgW="380880" imgH="203040" progId="Equation.3">
                  <p:embed/>
                </p:oleObj>
              </mc:Choice>
              <mc:Fallback>
                <p:oleObj name="公式" r:id="rId3" imgW="380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8998" y="1012761"/>
                        <a:ext cx="989013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4341542" y="2238669"/>
          <a:ext cx="14509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70" name="公式" r:id="rId5" imgW="558720" imgH="203040" progId="Equation.3">
                  <p:embed/>
                </p:oleObj>
              </mc:Choice>
              <mc:Fallback>
                <p:oleObj name="公式" r:id="rId5" imgW="5587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1542" y="2238669"/>
                        <a:ext cx="14509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4341542" y="3467200"/>
          <a:ext cx="20431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71" name="公式" r:id="rId7" imgW="787320" imgH="203040" progId="Equation.3">
                  <p:embed/>
                </p:oleObj>
              </mc:Choice>
              <mc:Fallback>
                <p:oleObj name="公式" r:id="rId7" imgW="7873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41542" y="3467200"/>
                        <a:ext cx="2043113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380143" y="5838770"/>
            <a:ext cx="4142590" cy="8264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/>
              <a:t>Yes, ERM can</a:t>
            </a:r>
            <a:r>
              <a:rPr lang="zh-CN" altLang="en-US" sz="2800" b="1" dirty="0"/>
              <a:t>！</a:t>
            </a:r>
            <a:endParaRPr lang="en-US" altLang="zh-CN" sz="2800" b="1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4539980" y="4380832"/>
          <a:ext cx="49371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72" name="公式" r:id="rId9" imgW="190440" imgH="228600" progId="Equation.3">
                  <p:embed/>
                </p:oleObj>
              </mc:Choice>
              <mc:Fallback>
                <p:oleObj name="公式" r:id="rId9" imgW="190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39980" y="4380832"/>
                        <a:ext cx="493712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/>
          </p:nvPr>
        </p:nvGraphicFramePr>
        <p:xfrm>
          <a:off x="4506642" y="4931618"/>
          <a:ext cx="52705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73" name="公式" r:id="rId11" imgW="203040" imgH="241200" progId="Equation.3">
                  <p:embed/>
                </p:oleObj>
              </mc:Choice>
              <mc:Fallback>
                <p:oleObj name="公式" r:id="rId11" imgW="2030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06642" y="4931618"/>
                        <a:ext cx="527050" cy="623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380143" y="916404"/>
            <a:ext cx="2350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不受限连续变量</a:t>
            </a:r>
            <a:endParaRPr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1380143" y="16697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受限因变量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区间变量</a:t>
            </a:r>
            <a:endParaRPr lang="en-US" altLang="zh-CN" sz="2400" b="1" dirty="0"/>
          </a:p>
        </p:txBody>
      </p:sp>
      <p:sp>
        <p:nvSpPr>
          <p:cNvPr id="4" name="矩形 3"/>
          <p:cNvSpPr/>
          <p:nvPr/>
        </p:nvSpPr>
        <p:spPr>
          <a:xfrm>
            <a:off x="1380143" y="2890753"/>
            <a:ext cx="24770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b="1" dirty="0"/>
              <a:t>0-1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序次离散</a:t>
            </a:r>
            <a:endParaRPr lang="en-US" altLang="zh-CN" sz="2400" b="1" dirty="0"/>
          </a:p>
        </p:txBody>
      </p:sp>
      <p:sp>
        <p:nvSpPr>
          <p:cNvPr id="5" name="矩形 4"/>
          <p:cNvSpPr/>
          <p:nvPr/>
        </p:nvSpPr>
        <p:spPr>
          <a:xfrm>
            <a:off x="1380143" y="5043966"/>
            <a:ext cx="142218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分层数据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47295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2" grpId="0"/>
      <p:bldP spid="3" grpId="0"/>
      <p:bldP spid="4" grpId="0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9979" y="10349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ERM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同时应对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多种内生性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048929" y="649287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48629" y="6492875"/>
            <a:ext cx="2057400" cy="365125"/>
          </a:xfrm>
        </p:spPr>
        <p:txBody>
          <a:bodyPr/>
          <a:lstStyle/>
          <a:p>
            <a:fld id="{10EDF4D1-9BC0-47C8-8863-FA458381C24D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0332" y="3305534"/>
            <a:ext cx="8143336" cy="34163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002060"/>
                </a:solidFill>
              </a:rPr>
              <a:t>xteregress</a:t>
            </a:r>
            <a:r>
              <a:rPr lang="en-US" altLang="zh-CN" sz="2400" b="1" dirty="0">
                <a:solidFill>
                  <a:srgbClr val="002060"/>
                </a:solidFill>
              </a:rPr>
              <a:t> y  x1 x2  </a:t>
            </a:r>
            <a:r>
              <a:rPr lang="en-US" altLang="zh-CN" sz="2400" b="1" dirty="0" err="1">
                <a:solidFill>
                  <a:srgbClr val="002060"/>
                </a:solidFill>
              </a:rPr>
              <a:t>i.wb</a:t>
            </a:r>
            <a:r>
              <a:rPr lang="en-US" altLang="zh-CN" sz="2400" b="1" dirty="0">
                <a:solidFill>
                  <a:srgbClr val="002060"/>
                </a:solidFill>
              </a:rPr>
              <a:t> ##</a:t>
            </a:r>
            <a:r>
              <a:rPr lang="en-US" altLang="zh-CN" sz="2400" b="1" dirty="0" err="1">
                <a:solidFill>
                  <a:srgbClr val="002060"/>
                </a:solidFill>
              </a:rPr>
              <a:t>c.wc</a:t>
            </a:r>
            <a:r>
              <a:rPr lang="en-US" altLang="zh-CN" sz="2400" b="1" dirty="0">
                <a:solidFill>
                  <a:srgbClr val="002060"/>
                </a:solidFill>
              </a:rPr>
              <a:t>  </a:t>
            </a:r>
            <a:r>
              <a:rPr lang="en-US" altLang="zh-CN" sz="2400" b="1" dirty="0" err="1">
                <a:solidFill>
                  <a:srgbClr val="002060"/>
                </a:solidFill>
              </a:rPr>
              <a:t>i.wo</a:t>
            </a:r>
            <a:r>
              <a:rPr lang="en-US" altLang="zh-CN" sz="2400" b="1" dirty="0">
                <a:solidFill>
                  <a:srgbClr val="002060"/>
                </a:solidFill>
              </a:rPr>
              <a:t>, endogenous(</a:t>
            </a:r>
            <a:r>
              <a:rPr lang="en-US" altLang="zh-CN" sz="2400" b="1" dirty="0" err="1">
                <a:solidFill>
                  <a:srgbClr val="002060"/>
                </a:solidFill>
              </a:rPr>
              <a:t>wc</a:t>
            </a:r>
            <a:r>
              <a:rPr lang="en-US" altLang="zh-CN" sz="2400" b="1" dirty="0">
                <a:solidFill>
                  <a:srgbClr val="002060"/>
                </a:solidFill>
              </a:rPr>
              <a:t>=x1 z1 )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			endogenous(</a:t>
            </a:r>
            <a:r>
              <a:rPr lang="en-US" altLang="zh-CN" sz="2400" b="1" dirty="0" err="1">
                <a:solidFill>
                  <a:srgbClr val="002060"/>
                </a:solidFill>
              </a:rPr>
              <a:t>wb</a:t>
            </a:r>
            <a:r>
              <a:rPr lang="en-US" altLang="zh-CN" sz="2400" b="1" dirty="0">
                <a:solidFill>
                  <a:srgbClr val="002060"/>
                </a:solidFill>
              </a:rPr>
              <a:t>=x1  z2,probit)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			endogenous(</a:t>
            </a:r>
            <a:r>
              <a:rPr lang="en-US" altLang="zh-CN" sz="2400" b="1" dirty="0" err="1">
                <a:solidFill>
                  <a:srgbClr val="002060"/>
                </a:solidFill>
              </a:rPr>
              <a:t>wo</a:t>
            </a:r>
            <a:r>
              <a:rPr lang="en-US" altLang="zh-CN" sz="2400" b="1" dirty="0">
                <a:solidFill>
                  <a:srgbClr val="002060"/>
                </a:solidFill>
              </a:rPr>
              <a:t>=x1  z3,oprobit)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 			select(s= x2 z4 w)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			entreat(T=w z2 z5)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			</a:t>
            </a:r>
            <a:r>
              <a:rPr lang="en-US" altLang="zh-CN" sz="2400" b="1" dirty="0" err="1">
                <a:solidFill>
                  <a:srgbClr val="002060"/>
                </a:solidFill>
              </a:rPr>
              <a:t>tobitselect</a:t>
            </a:r>
            <a:r>
              <a:rPr lang="en-US" altLang="zh-CN" sz="2400" b="1" dirty="0">
                <a:solidFill>
                  <a:srgbClr val="002060"/>
                </a:solidFill>
              </a:rPr>
              <a:t>(</a:t>
            </a:r>
            <a:r>
              <a:rPr lang="en-US" altLang="zh-CN" sz="2400" b="1" dirty="0" err="1">
                <a:solidFill>
                  <a:srgbClr val="002060"/>
                </a:solidFill>
              </a:rPr>
              <a:t>ts</a:t>
            </a:r>
            <a:r>
              <a:rPr lang="en-US" altLang="zh-CN" sz="2400" b="1" dirty="0">
                <a:solidFill>
                  <a:srgbClr val="002060"/>
                </a:solidFill>
              </a:rPr>
              <a:t>=z6)</a:t>
            </a:r>
          </a:p>
        </p:txBody>
      </p:sp>
      <p:sp>
        <p:nvSpPr>
          <p:cNvPr id="5" name="矩形 4"/>
          <p:cNvSpPr/>
          <p:nvPr/>
        </p:nvSpPr>
        <p:spPr>
          <a:xfrm>
            <a:off x="648629" y="3977414"/>
            <a:ext cx="1406106" cy="240065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/>
              <a:t>eregress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eintreg</a:t>
            </a:r>
            <a:r>
              <a:rPr lang="en-US" altLang="zh-CN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/>
              <a:t>eprobit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eoprobit</a:t>
            </a:r>
            <a:r>
              <a:rPr lang="en-US" altLang="zh-CN" sz="2000" b="1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/>
              <a:t>xt</a:t>
            </a:r>
            <a:r>
              <a:rPr lang="en-US" altLang="zh-CN" sz="2000" b="1" dirty="0"/>
              <a:t>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9492" y="858180"/>
            <a:ext cx="7804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ERM</a:t>
            </a:r>
            <a:r>
              <a:rPr lang="zh-CN" altLang="en-US" sz="2400" b="1" dirty="0"/>
              <a:t>：用一条命令同时处理内生变量、内生样本选择、内生处理指派、随机效应或其组合。并适用于连续、受限连续、二元和序次的因变量、自变量和工具变量，及其交互和高次项。。。</a:t>
            </a:r>
            <a:r>
              <a:rPr lang="en-US" altLang="zh-CN" sz="2400" b="1" dirty="0">
                <a:solidFill>
                  <a:srgbClr val="FF0000"/>
                </a:solidFill>
              </a:rPr>
              <a:t>ERM</a:t>
            </a:r>
            <a:r>
              <a:rPr lang="zh-CN" altLang="en-US" sz="2400" b="1" dirty="0">
                <a:solidFill>
                  <a:srgbClr val="FF0000"/>
                </a:solidFill>
              </a:rPr>
              <a:t>可以治并发症！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086225" y="3803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61" y="2140750"/>
            <a:ext cx="4899804" cy="188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dirty="0" err="1"/>
              <a:t>drawnorm</a:t>
            </a:r>
            <a:r>
              <a:rPr lang="en-US" altLang="zh-CN" sz="2000" dirty="0"/>
              <a:t> x1 x2 x3 x4,n(1000) clear seed(1)</a:t>
            </a:r>
          </a:p>
          <a:p>
            <a:pPr>
              <a:lnSpc>
                <a:spcPts val="2800"/>
              </a:lnSpc>
            </a:pPr>
            <a:r>
              <a:rPr lang="en-US" altLang="zh-CN" sz="2000" dirty="0"/>
              <a:t>g  x2s=x1^2+x2^2+x3^2        </a:t>
            </a:r>
          </a:p>
          <a:p>
            <a:pPr>
              <a:lnSpc>
                <a:spcPts val="2800"/>
              </a:lnSpc>
            </a:pPr>
            <a:r>
              <a:rPr lang="en-US" altLang="zh-CN" sz="2000" dirty="0"/>
              <a:t>g  chi=rchi2(3)                </a:t>
            </a:r>
          </a:p>
          <a:p>
            <a:pPr>
              <a:lnSpc>
                <a:spcPts val="2800"/>
              </a:lnSpc>
            </a:pPr>
            <a:r>
              <a:rPr lang="en-US" altLang="zh-CN" sz="2000" dirty="0" err="1"/>
              <a:t>tw</a:t>
            </a:r>
            <a:r>
              <a:rPr lang="en-US" altLang="zh-CN" sz="2000" dirty="0"/>
              <a:t>  (</a:t>
            </a:r>
            <a:r>
              <a:rPr lang="en-US" altLang="zh-CN" sz="2000" b="1" dirty="0" err="1">
                <a:solidFill>
                  <a:srgbClr val="FF0000"/>
                </a:solidFill>
              </a:rPr>
              <a:t>kdensity</a:t>
            </a:r>
            <a:r>
              <a:rPr lang="en-US" altLang="zh-CN" sz="2000" b="1" dirty="0">
                <a:solidFill>
                  <a:srgbClr val="FF0000"/>
                </a:solidFill>
              </a:rPr>
              <a:t>  x2s</a:t>
            </a:r>
            <a:r>
              <a:rPr lang="en-US" altLang="zh-CN" sz="2000" dirty="0"/>
              <a:t>)  (</a:t>
            </a:r>
            <a:r>
              <a:rPr lang="en-US" altLang="zh-CN" sz="2000" dirty="0" err="1"/>
              <a:t>kdensity</a:t>
            </a:r>
            <a:r>
              <a:rPr lang="en-US" altLang="zh-CN" sz="2000" dirty="0"/>
              <a:t>  chi)    ///</a:t>
            </a:r>
          </a:p>
          <a:p>
            <a:pPr>
              <a:lnSpc>
                <a:spcPts val="2800"/>
              </a:lnSpc>
            </a:pPr>
            <a:r>
              <a:rPr lang="en-US" altLang="zh-CN" sz="2000" dirty="0"/>
              <a:t>(function y=chi2den(3,x),range(0 30))</a:t>
            </a:r>
            <a:endParaRPr lang="vi-V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-176270" y="11916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卡方分布与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分布均只依赖一个参数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25" y="3823699"/>
            <a:ext cx="3997298" cy="30343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40" y="765492"/>
            <a:ext cx="3946883" cy="305820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267" y="5430365"/>
            <a:ext cx="5011946" cy="1427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2000" dirty="0"/>
              <a:t>g t=x4/sqrt(chi/3)</a:t>
            </a:r>
          </a:p>
          <a:p>
            <a:pPr>
              <a:lnSpc>
                <a:spcPct val="150000"/>
              </a:lnSpc>
            </a:pPr>
            <a:r>
              <a:rPr lang="fr-FR" altLang="zh-CN" sz="2000" dirty="0"/>
              <a:t>tw  (kdensity  t)  ///</a:t>
            </a:r>
          </a:p>
          <a:p>
            <a:pPr>
              <a:lnSpc>
                <a:spcPct val="150000"/>
              </a:lnSpc>
            </a:pPr>
            <a:r>
              <a:rPr lang="fr-FR" altLang="zh-CN" sz="2000" dirty="0"/>
              <a:t>(function y=tden(3,x),range(-10 10))</a:t>
            </a:r>
            <a:endParaRPr lang="vi-VN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>
              <a:xfrm>
                <a:off x="43268" y="852556"/>
                <a:ext cx="5356868" cy="136447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正态分布含两个参数，构造新的分布减少参数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卡方</a:t>
                </a:r>
                <a:r>
                  <a:rPr lang="el-GR" altLang="zh-CN" sz="2000" dirty="0"/>
                  <a:t>χ</a:t>
                </a:r>
                <a:r>
                  <a:rPr lang="en-US" altLang="zh-CN" sz="2000" baseline="-25000" dirty="0"/>
                  <a:t>n</a:t>
                </a:r>
                <a:r>
                  <a:rPr lang="zh-CN" altLang="en-US" sz="2000" dirty="0"/>
                  <a:t>分布是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个标准正态分布的平方和，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只有一个参数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kumimoji="1" lang="zh-CN" altLang="en-US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CN" altLang="zh-CN" sz="2000" dirty="0"/>
              </a:p>
              <a:p>
                <a:pPr>
                  <a:lnSpc>
                    <a:spcPct val="100000"/>
                  </a:lnSpc>
                </a:pPr>
                <a:endParaRPr kumimoji="1" lang="zh-CN" altLang="en-US" sz="2000" dirty="0"/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" y="852556"/>
                <a:ext cx="5356868" cy="1364477"/>
              </a:xfrm>
              <a:prstGeom prst="rect">
                <a:avLst/>
              </a:prstGeom>
              <a:blipFill rotWithShape="0">
                <a:blip r:embed="rId5"/>
                <a:stretch>
                  <a:fillRect l="-1138" t="-4018" b="-47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43267" y="4184065"/>
                <a:ext cx="4905883" cy="121963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dirty="0"/>
                  <a:t>t</a:t>
                </a:r>
                <a:r>
                  <a:rPr lang="zh-CN" altLang="en-US" sz="2000" dirty="0"/>
                  <a:t>分布由服从标准正态分布与卡方分布的随机变量合成，也只有一个参数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其中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7" y="4184065"/>
                <a:ext cx="4905883" cy="1219639"/>
              </a:xfrm>
              <a:prstGeom prst="rect">
                <a:avLst/>
              </a:prstGeom>
              <a:blipFill rotWithShape="0">
                <a:blip r:embed="rId6"/>
                <a:stretch>
                  <a:fillRect l="-1242" t="-6500" r="-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7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/>
      <p:bldP spid="1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68344" y="886787"/>
            <a:ext cx="77240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OLS</a:t>
            </a:r>
            <a:r>
              <a:rPr lang="zh-CN" altLang="en-US" sz="2800" dirty="0"/>
              <a:t>、矩法、极大似然法、</a:t>
            </a:r>
            <a:r>
              <a:rPr lang="en-US" altLang="zh-CN" sz="2800" dirty="0"/>
              <a:t>M</a:t>
            </a:r>
            <a:r>
              <a:rPr lang="zh-CN" altLang="en-US" sz="2800" dirty="0"/>
              <a:t>、</a:t>
            </a:r>
            <a:r>
              <a:rPr lang="en-US" altLang="zh-CN" sz="2800" dirty="0"/>
              <a:t>GMM……</a:t>
            </a:r>
            <a:r>
              <a:rPr lang="zh-CN" altLang="zh-CN" sz="2800" dirty="0"/>
              <a:t> 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都是导出一种加工观察数据的</a:t>
            </a:r>
            <a:r>
              <a:rPr lang="zh-CN" altLang="en-US" sz="2800" b="1" dirty="0">
                <a:solidFill>
                  <a:srgbClr val="002060"/>
                </a:solidFill>
              </a:rPr>
              <a:t>原则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按该原则可导出一个估计量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不同的原则可能导出同样的估计量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OLS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均是加工数据的原则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129222" y="3804899"/>
          <a:ext cx="4297363" cy="203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320" name="公式" r:id="rId3" imgW="1638000" imgH="774360" progId="Equation.3">
                  <p:embed/>
                </p:oleObj>
              </mc:Choice>
              <mc:Fallback>
                <p:oleObj name="公式" r:id="rId3" imgW="163800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9222" y="3804899"/>
                        <a:ext cx="4297363" cy="2033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4179888" y="4714875"/>
          <a:ext cx="3063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321" name="公式" r:id="rId5" imgW="114120" imgH="215640" progId="Equation.3">
                  <p:embed/>
                </p:oleObj>
              </mc:Choice>
              <mc:Fallback>
                <p:oleObj name="公式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4714875"/>
                        <a:ext cx="306387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97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极大似然估计原理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41338" y="3032125"/>
          <a:ext cx="2962275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88" name="公式" r:id="rId4" imgW="2145960" imgH="1396800" progId="Equation.3">
                  <p:embed/>
                </p:oleObj>
              </mc:Choice>
              <mc:Fallback>
                <p:oleObj name="公式" r:id="rId4" imgW="2145960" imgH="139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3032125"/>
                        <a:ext cx="2962275" cy="181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141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1417" y="2213105"/>
            <a:ext cx="502946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 </a:t>
            </a:r>
            <a:r>
              <a:rPr lang="en-US" altLang="zh-CN" sz="1600" dirty="0" err="1"/>
              <a:t>tw</a:t>
            </a:r>
            <a:r>
              <a:rPr lang="en-US" altLang="zh-CN" sz="1600" dirty="0"/>
              <a:t> (function y=</a:t>
            </a:r>
            <a:r>
              <a:rPr lang="en-US" altLang="zh-CN" sz="1600" dirty="0" err="1"/>
              <a:t>normalden</a:t>
            </a:r>
            <a:r>
              <a:rPr lang="en-US" altLang="zh-CN" sz="1600" dirty="0"/>
              <a:t>(x,1,1),range(0 14) </a:t>
            </a:r>
            <a:r>
              <a:rPr lang="en-US" altLang="zh-CN" sz="1600" dirty="0" err="1"/>
              <a:t>xline</a:t>
            </a:r>
            <a:r>
              <a:rPr lang="en-US" altLang="zh-CN" sz="1600" dirty="0"/>
              <a:t>(8)) </a:t>
            </a:r>
          </a:p>
          <a:p>
            <a:r>
              <a:rPr lang="en-US" altLang="zh-CN" sz="1600" dirty="0"/>
              <a:t>      (function y=</a:t>
            </a:r>
            <a:r>
              <a:rPr lang="en-US" altLang="zh-CN" sz="1600" dirty="0" err="1"/>
              <a:t>normalden</a:t>
            </a:r>
            <a:r>
              <a:rPr lang="en-US" altLang="zh-CN" sz="1600" dirty="0"/>
              <a:t>(x,10,2),range(0 14) </a:t>
            </a:r>
            <a:r>
              <a:rPr lang="en-US" altLang="zh-CN" sz="1600" dirty="0" err="1"/>
              <a:t>xline</a:t>
            </a:r>
            <a:r>
              <a:rPr lang="en-US" altLang="zh-CN" sz="1600" dirty="0"/>
              <a:t>(12))</a:t>
            </a:r>
          </a:p>
        </p:txBody>
      </p:sp>
      <p:sp>
        <p:nvSpPr>
          <p:cNvPr id="5" name="矩形 4"/>
          <p:cNvSpPr/>
          <p:nvPr/>
        </p:nvSpPr>
        <p:spPr>
          <a:xfrm>
            <a:off x="4770408" y="2820136"/>
            <a:ext cx="4287328" cy="313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clear</a:t>
            </a:r>
          </a:p>
          <a:p>
            <a:r>
              <a:rPr lang="en-US" altLang="zh-CN" dirty="0"/>
              <a:t>input y</a:t>
            </a:r>
          </a:p>
          <a:p>
            <a:r>
              <a:rPr lang="en-US" altLang="zh-CN" dirty="0"/>
              <a:t>8</a:t>
            </a:r>
          </a:p>
          <a:p>
            <a:r>
              <a:rPr lang="en-US" altLang="zh-CN" dirty="0"/>
              <a:t>12</a:t>
            </a:r>
          </a:p>
          <a:p>
            <a:r>
              <a:rPr lang="en-US" altLang="zh-CN" dirty="0"/>
              <a:t>10</a:t>
            </a:r>
          </a:p>
          <a:p>
            <a:r>
              <a:rPr lang="en-US" altLang="zh-CN" dirty="0"/>
              <a:t>end</a:t>
            </a:r>
          </a:p>
          <a:p>
            <a:r>
              <a:rPr lang="en-US" altLang="zh-CN" dirty="0"/>
              <a:t>di </a:t>
            </a:r>
            <a:r>
              <a:rPr lang="en-US" altLang="zh-CN" dirty="0" err="1"/>
              <a:t>normalden</a:t>
            </a:r>
            <a:r>
              <a:rPr lang="en-US" altLang="zh-CN" dirty="0"/>
              <a:t>(8-10,2)*</a:t>
            </a:r>
            <a:r>
              <a:rPr lang="en-US" altLang="zh-CN" dirty="0" err="1"/>
              <a:t>normalden</a:t>
            </a:r>
            <a:r>
              <a:rPr lang="en-US" altLang="zh-CN" dirty="0"/>
              <a:t>(12-10,2)*</a:t>
            </a:r>
            <a:r>
              <a:rPr lang="en-US" altLang="zh-CN" dirty="0" err="1"/>
              <a:t>normalden</a:t>
            </a:r>
            <a:r>
              <a:rPr lang="en-US" altLang="zh-CN" dirty="0"/>
              <a:t>(10-10,2) </a:t>
            </a:r>
          </a:p>
          <a:p>
            <a:r>
              <a:rPr lang="en-US" altLang="zh-CN" dirty="0"/>
              <a:t>di </a:t>
            </a:r>
            <a:r>
              <a:rPr lang="en-US" altLang="zh-CN" dirty="0" err="1"/>
              <a:t>normalden</a:t>
            </a:r>
            <a:r>
              <a:rPr lang="en-US" altLang="zh-CN" dirty="0"/>
              <a:t>(8-1)*</a:t>
            </a:r>
            <a:r>
              <a:rPr lang="en-US" altLang="zh-CN" dirty="0" err="1"/>
              <a:t>normalden</a:t>
            </a:r>
            <a:r>
              <a:rPr lang="en-US" altLang="zh-CN" dirty="0"/>
              <a:t>(12-1)*</a:t>
            </a:r>
            <a:r>
              <a:rPr lang="en-US" altLang="zh-CN" dirty="0" err="1"/>
              <a:t>normalden</a:t>
            </a:r>
            <a:r>
              <a:rPr lang="en-US" altLang="zh-CN" dirty="0"/>
              <a:t>(10-1) </a:t>
            </a:r>
          </a:p>
          <a:p>
            <a:r>
              <a:rPr lang="en-US" altLang="zh-CN" b="1" dirty="0" err="1">
                <a:solidFill>
                  <a:srgbClr val="FF0000"/>
                </a:solidFill>
              </a:rPr>
              <a:t>mlexp</a:t>
            </a:r>
            <a:r>
              <a:rPr lang="en-US" altLang="zh-CN" b="1" dirty="0">
                <a:solidFill>
                  <a:srgbClr val="FF0000"/>
                </a:solidFill>
              </a:rPr>
              <a:t>  (</a:t>
            </a:r>
            <a:r>
              <a:rPr lang="en-US" altLang="zh-CN" b="1" dirty="0" err="1">
                <a:solidFill>
                  <a:srgbClr val="FF0000"/>
                </a:solidFill>
              </a:rPr>
              <a:t>lnnormalden</a:t>
            </a:r>
            <a:r>
              <a:rPr lang="en-US" altLang="zh-CN" b="1" dirty="0">
                <a:solidFill>
                  <a:srgbClr val="FF0000"/>
                </a:solidFill>
              </a:rPr>
              <a:t>(y,{m},{sigma}))</a:t>
            </a:r>
          </a:p>
        </p:txBody>
      </p:sp>
      <p:sp>
        <p:nvSpPr>
          <p:cNvPr id="9" name="矩形 8"/>
          <p:cNvSpPr/>
          <p:nvPr/>
        </p:nvSpPr>
        <p:spPr>
          <a:xfrm>
            <a:off x="94891" y="867410"/>
            <a:ext cx="57538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*假设北京的房价均值为</a:t>
            </a:r>
            <a:r>
              <a:rPr lang="en-US" altLang="zh-CN" sz="2000" dirty="0"/>
              <a:t>m=10</a:t>
            </a:r>
            <a:r>
              <a:rPr lang="zh-CN" altLang="en-US" sz="2000" dirty="0"/>
              <a:t>万元，方差为</a:t>
            </a:r>
            <a:r>
              <a:rPr lang="en-US" altLang="zh-CN" sz="2000" dirty="0"/>
              <a:t>4</a:t>
            </a:r>
            <a:r>
              <a:rPr lang="zh-CN" altLang="en-US" sz="2000" dirty="0"/>
              <a:t>，某小城市均值为</a:t>
            </a:r>
            <a:r>
              <a:rPr lang="en-US" altLang="zh-CN" sz="2000" dirty="0"/>
              <a:t>1</a:t>
            </a:r>
            <a:r>
              <a:rPr lang="zh-CN" altLang="en-US" sz="2000" dirty="0"/>
              <a:t>万元，方差为</a:t>
            </a:r>
            <a:r>
              <a:rPr lang="en-US" altLang="zh-CN" sz="2000" dirty="0"/>
              <a:t>1</a:t>
            </a:r>
            <a:r>
              <a:rPr lang="zh-CN" altLang="en-US" sz="2000" dirty="0"/>
              <a:t>万元，抽取三个样本，均价分别为</a:t>
            </a:r>
            <a:r>
              <a:rPr lang="en-US" altLang="zh-CN" sz="2000" dirty="0"/>
              <a:t>8</a:t>
            </a:r>
            <a:r>
              <a:rPr lang="zh-CN" altLang="en-US" sz="2000" dirty="0"/>
              <a:t>万，</a:t>
            </a:r>
            <a:r>
              <a:rPr lang="en-US" altLang="zh-CN" sz="2000" dirty="0"/>
              <a:t>12</a:t>
            </a:r>
            <a:r>
              <a:rPr lang="zh-CN" altLang="en-US" sz="2000" dirty="0"/>
              <a:t>万和</a:t>
            </a:r>
            <a:r>
              <a:rPr lang="en-US" altLang="zh-CN" sz="2000" dirty="0"/>
              <a:t>10</a:t>
            </a:r>
            <a:r>
              <a:rPr lang="zh-CN" altLang="en-US" sz="2000" dirty="0"/>
              <a:t>万，那么你猜这三个样本更可能是从哪抽出来的呢？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922" y="839225"/>
            <a:ext cx="3232078" cy="23502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396" y="5972175"/>
            <a:ext cx="4461463" cy="885825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72955" y="4947039"/>
          <a:ext cx="3348654" cy="110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89" name="公式" r:id="rId8" imgW="2857320" imgH="939600" progId="Equation.3">
                  <p:embed/>
                </p:oleObj>
              </mc:Choice>
              <mc:Fallback>
                <p:oleObj name="公式" r:id="rId8" imgW="28573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2955" y="4947039"/>
                        <a:ext cx="3348654" cy="110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5250" y="6048375"/>
          <a:ext cx="4560888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90" name="公式" r:id="rId10" imgW="3022560" imgH="444240" progId="Equation.3">
                  <p:embed/>
                </p:oleObj>
              </mc:Choice>
              <mc:Fallback>
                <p:oleObj name="公式" r:id="rId10" imgW="30225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250" y="6048375"/>
                        <a:ext cx="4560888" cy="67151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9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多元线性模型的极大似然估计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77181"/>
              </p:ext>
            </p:extLst>
          </p:nvPr>
        </p:nvGraphicFramePr>
        <p:xfrm>
          <a:off x="392863" y="1047151"/>
          <a:ext cx="3705225" cy="525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52" name="公式" r:id="rId4" imgW="2323800" imgH="3301920" progId="Equation.3">
                  <p:embed/>
                </p:oleObj>
              </mc:Choice>
              <mc:Fallback>
                <p:oleObj name="公式" r:id="rId4" imgW="2323800" imgH="3301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63" y="1047151"/>
                        <a:ext cx="3705225" cy="5253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142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09691" y="849905"/>
            <a:ext cx="4820638" cy="32932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M = (0.2, 3, 2.5,1)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 = (3, 0.1, 0.2, 0.25 \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0.1, 2, 0.3, 0.35 \        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0.2, 0.3, 1.2, 0.15 \      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0.25, 0.35, 0.15, 1.2)</a:t>
            </a: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w z u, m(M)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n(1000) seed(123)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y=x-w+10*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z+u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w z</a:t>
            </a: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ivregress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liml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w z</a:t>
            </a: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eregress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y x w z </a:t>
            </a: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mlexp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lnnormalden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(y, {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x w z  _cons}, {sigma}))</a:t>
            </a: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mlexp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lnnormalden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(y,{a}+{b}*x+{c}*w+{d}*z,{s}))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662" y="4218317"/>
            <a:ext cx="5387667" cy="26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42386" y="6492875"/>
            <a:ext cx="2057400" cy="365125"/>
          </a:xfrm>
        </p:spPr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354318"/>
              </p:ext>
            </p:extLst>
          </p:nvPr>
        </p:nvGraphicFramePr>
        <p:xfrm>
          <a:off x="2398025" y="1951816"/>
          <a:ext cx="5702179" cy="88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66" name="公式" r:id="rId3" imgW="3060360" imgH="495000" progId="Equation.3">
                  <p:embed/>
                </p:oleObj>
              </mc:Choice>
              <mc:Fallback>
                <p:oleObj name="公式" r:id="rId3" imgW="30603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8025" y="1951816"/>
                        <a:ext cx="5702179" cy="883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标准二元正态分布密度函数的分解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262880"/>
              </p:ext>
            </p:extLst>
          </p:nvPr>
        </p:nvGraphicFramePr>
        <p:xfrm>
          <a:off x="423391" y="948268"/>
          <a:ext cx="4769712" cy="101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67" name="公式" r:id="rId5" imgW="2577960" imgH="545760" progId="Equation.3">
                  <p:embed/>
                </p:oleObj>
              </mc:Choice>
              <mc:Fallback>
                <p:oleObj name="公式" r:id="rId5" imgW="2577960" imgH="545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391" y="948268"/>
                        <a:ext cx="4769712" cy="101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010426"/>
              </p:ext>
            </p:extLst>
          </p:nvPr>
        </p:nvGraphicFramePr>
        <p:xfrm>
          <a:off x="2380773" y="2924875"/>
          <a:ext cx="5576499" cy="88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68" name="公式" r:id="rId7" imgW="3136680" imgH="495000" progId="Equation.3">
                  <p:embed/>
                </p:oleObj>
              </mc:Choice>
              <mc:Fallback>
                <p:oleObj name="公式" r:id="rId7" imgW="313668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80773" y="2924875"/>
                        <a:ext cx="5576499" cy="88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998964"/>
              </p:ext>
            </p:extLst>
          </p:nvPr>
        </p:nvGraphicFramePr>
        <p:xfrm>
          <a:off x="1885950" y="5886308"/>
          <a:ext cx="5013145" cy="898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69" name="公式" r:id="rId9" imgW="2552400" imgH="457200" progId="Equation.3">
                  <p:embed/>
                </p:oleObj>
              </mc:Choice>
              <mc:Fallback>
                <p:oleObj name="公式" r:id="rId9" imgW="2552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85950" y="5886308"/>
                        <a:ext cx="5013145" cy="898361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882686"/>
              </p:ext>
            </p:extLst>
          </p:nvPr>
        </p:nvGraphicFramePr>
        <p:xfrm>
          <a:off x="2316553" y="3977002"/>
          <a:ext cx="57531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70" name="公式" r:id="rId11" imgW="3149280" imgH="495000" progId="Equation.3">
                  <p:embed/>
                </p:oleObj>
              </mc:Choice>
              <mc:Fallback>
                <p:oleObj name="公式" r:id="rId11" imgW="314928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6553" y="3977002"/>
                        <a:ext cx="57531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648558"/>
              </p:ext>
            </p:extLst>
          </p:nvPr>
        </p:nvGraphicFramePr>
        <p:xfrm>
          <a:off x="1885950" y="4938713"/>
          <a:ext cx="5222216" cy="82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71" name="公式" r:id="rId13" imgW="3225600" imgH="507960" progId="Equation.3">
                  <p:embed/>
                </p:oleObj>
              </mc:Choice>
              <mc:Fallback>
                <p:oleObj name="公式" r:id="rId13" imgW="322560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85950" y="4938713"/>
                        <a:ext cx="5222216" cy="82363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0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标准二元正态分布密度函数的分解</a:t>
            </a:r>
          </a:p>
        </p:txBody>
      </p:sp>
      <p:sp>
        <p:nvSpPr>
          <p:cNvPr id="7" name="矩形 6"/>
          <p:cNvSpPr/>
          <p:nvPr/>
        </p:nvSpPr>
        <p:spPr>
          <a:xfrm>
            <a:off x="4684187" y="824131"/>
            <a:ext cx="4369235" cy="3416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scalar p=0.8</a:t>
            </a:r>
          </a:p>
          <a:p>
            <a:r>
              <a:rPr lang="en-US" altLang="zh-CN" dirty="0"/>
              <a:t>scalar </a:t>
            </a:r>
            <a:r>
              <a:rPr lang="en-US" altLang="zh-CN" dirty="0" err="1"/>
              <a:t>sd</a:t>
            </a:r>
            <a:r>
              <a:rPr lang="en-US" altLang="zh-CN" dirty="0"/>
              <a:t>=</a:t>
            </a:r>
            <a:r>
              <a:rPr lang="en-US" altLang="zh-CN" dirty="0" err="1"/>
              <a:t>sqrt</a:t>
            </a:r>
            <a:r>
              <a:rPr lang="en-US" altLang="zh-CN" dirty="0"/>
              <a:t>(1-p^2)</a:t>
            </a:r>
          </a:p>
          <a:p>
            <a:r>
              <a:rPr lang="en-US" altLang="zh-CN" dirty="0" err="1"/>
              <a:t>drawnorm</a:t>
            </a:r>
            <a:r>
              <a:rPr lang="en-US" altLang="zh-CN" dirty="0"/>
              <a:t> </a:t>
            </a:r>
            <a:r>
              <a:rPr lang="en-US" altLang="zh-CN" dirty="0" err="1"/>
              <a:t>x,n</a:t>
            </a:r>
            <a:r>
              <a:rPr lang="en-US" altLang="zh-CN" dirty="0"/>
              <a:t>(1000)  clear seed(1)</a:t>
            </a:r>
          </a:p>
          <a:p>
            <a:r>
              <a:rPr lang="en-US" altLang="zh-CN" dirty="0"/>
              <a:t>g y=</a:t>
            </a:r>
            <a:r>
              <a:rPr lang="en-US" altLang="zh-CN" dirty="0" err="1"/>
              <a:t>rnormal</a:t>
            </a:r>
            <a:r>
              <a:rPr lang="en-US" altLang="zh-CN" dirty="0"/>
              <a:t>(p*</a:t>
            </a:r>
            <a:r>
              <a:rPr lang="en-US" altLang="zh-CN" b="1" dirty="0">
                <a:solidFill>
                  <a:srgbClr val="FF0000"/>
                </a:solidFill>
              </a:rPr>
              <a:t>x[1]</a:t>
            </a:r>
            <a:r>
              <a:rPr lang="en-US" altLang="zh-CN" dirty="0"/>
              <a:t>,</a:t>
            </a:r>
            <a:r>
              <a:rPr lang="en-US" altLang="zh-CN" dirty="0" err="1"/>
              <a:t>sd</a:t>
            </a:r>
            <a:r>
              <a:rPr lang="en-US" altLang="zh-CN" dirty="0"/>
              <a:t>) in 1</a:t>
            </a:r>
          </a:p>
          <a:p>
            <a:r>
              <a:rPr lang="en-US" altLang="zh-CN" dirty="0"/>
              <a:t>qui </a:t>
            </a:r>
            <a:r>
              <a:rPr lang="en-US" altLang="zh-CN" dirty="0" err="1"/>
              <a:t>forv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=2/1000 {</a:t>
            </a:r>
          </a:p>
          <a:p>
            <a:r>
              <a:rPr lang="en-US" altLang="zh-CN" dirty="0"/>
              <a:t>replace y=</a:t>
            </a:r>
            <a:r>
              <a:rPr lang="en-US" altLang="zh-CN" dirty="0" err="1"/>
              <a:t>rnormal</a:t>
            </a:r>
            <a:r>
              <a:rPr lang="en-US" altLang="zh-CN" dirty="0"/>
              <a:t>(p*</a:t>
            </a:r>
            <a:r>
              <a:rPr lang="en-US" altLang="zh-CN" b="1" dirty="0">
                <a:solidFill>
                  <a:srgbClr val="FF0000"/>
                </a:solidFill>
              </a:rPr>
              <a:t>x[`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']</a:t>
            </a:r>
            <a:r>
              <a:rPr lang="en-US" altLang="zh-CN" dirty="0"/>
              <a:t>,</a:t>
            </a:r>
            <a:r>
              <a:rPr lang="en-US" altLang="zh-CN" dirty="0" err="1"/>
              <a:t>sd</a:t>
            </a:r>
            <a:r>
              <a:rPr lang="en-US" altLang="zh-CN" dirty="0"/>
              <a:t>) in `</a:t>
            </a:r>
            <a:r>
              <a:rPr lang="en-US" altLang="zh-CN" dirty="0" err="1"/>
              <a:t>i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mat m=(0,0)</a:t>
            </a:r>
          </a:p>
          <a:p>
            <a:r>
              <a:rPr lang="en-US" altLang="zh-CN" dirty="0"/>
              <a:t>mat v=(1,0.8 \ 0.8,1)</a:t>
            </a:r>
          </a:p>
          <a:p>
            <a:r>
              <a:rPr lang="en-US" altLang="zh-CN" dirty="0" err="1"/>
              <a:t>drawnorm</a:t>
            </a:r>
            <a:r>
              <a:rPr lang="en-US" altLang="zh-CN" dirty="0"/>
              <a:t> x1 y1,n(1000) m(m) </a:t>
            </a:r>
            <a:r>
              <a:rPr lang="en-US" altLang="zh-CN" dirty="0" err="1"/>
              <a:t>cov</a:t>
            </a:r>
            <a:r>
              <a:rPr lang="en-US" altLang="zh-CN" dirty="0"/>
              <a:t>(v) seed(1)</a:t>
            </a:r>
          </a:p>
          <a:p>
            <a:r>
              <a:rPr lang="en-US" altLang="zh-CN" dirty="0" err="1"/>
              <a:t>su</a:t>
            </a:r>
            <a:endParaRPr lang="en-US" altLang="zh-CN" dirty="0"/>
          </a:p>
          <a:p>
            <a:r>
              <a:rPr lang="en-US" altLang="zh-CN" dirty="0"/>
              <a:t>list x x1 y y1 in 1/10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4279774"/>
            <a:ext cx="4371885" cy="2535847"/>
          </a:xfrm>
          <a:prstGeom prst="rect">
            <a:avLst/>
          </a:prstGeom>
        </p:spPr>
      </p:pic>
      <p:sp>
        <p:nvSpPr>
          <p:cNvPr id="11" name="文本框 1"/>
          <p:cNvSpPr txBox="1"/>
          <p:nvPr/>
        </p:nvSpPr>
        <p:spPr>
          <a:xfrm>
            <a:off x="87572" y="925127"/>
            <a:ext cx="4593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先生成服从标准正态分布的随机变量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x,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再以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为条件生成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y</a:t>
            </a: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与同时生成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x,y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等价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1616" y="5336481"/>
            <a:ext cx="3010284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</a:rPr>
              <a:t>x</a:t>
            </a:r>
            <a:r>
              <a:rPr lang="zh-CN" altLang="en-US" sz="2800" b="1" dirty="0">
                <a:latin typeface="宋体" panose="02010600030101010101" pitchFamily="2" charset="-122"/>
              </a:rPr>
              <a:t>关于</a:t>
            </a:r>
            <a:r>
              <a:rPr lang="en-US" altLang="zh-CN" sz="2800" b="1" dirty="0">
                <a:latin typeface="宋体" panose="02010600030101010101" pitchFamily="2" charset="-122"/>
              </a:rPr>
              <a:t>ρ</a:t>
            </a:r>
            <a:r>
              <a:rPr lang="zh-CN" altLang="en-US" sz="2800" b="1" dirty="0">
                <a:latin typeface="宋体" panose="02010600030101010101" pitchFamily="2" charset="-122"/>
              </a:rPr>
              <a:t>外生：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r>
              <a:rPr lang="en-US" altLang="zh-CN" sz="2800" b="1" dirty="0">
                <a:latin typeface="宋体" panose="02010600030101010101" pitchFamily="2" charset="-122"/>
              </a:rPr>
              <a:t>x</a:t>
            </a:r>
            <a:r>
              <a:rPr lang="zh-CN" altLang="en-US" sz="2800" b="1" dirty="0">
                <a:latin typeface="宋体" panose="02010600030101010101" pitchFamily="2" charset="-122"/>
              </a:rPr>
              <a:t>与参数</a:t>
            </a:r>
            <a:r>
              <a:rPr lang="en-US" altLang="zh-CN" sz="2800" b="1" dirty="0">
                <a:latin typeface="宋体" panose="02010600030101010101" pitchFamily="2" charset="-122"/>
              </a:rPr>
              <a:t>ρ</a:t>
            </a:r>
            <a:r>
              <a:rPr lang="zh-CN" altLang="en-US" sz="2800" b="1" dirty="0">
                <a:latin typeface="宋体" panose="02010600030101010101" pitchFamily="2" charset="-122"/>
              </a:rPr>
              <a:t>独立，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</a:rPr>
              <a:t>不由</a:t>
            </a:r>
            <a:r>
              <a:rPr lang="en-US" altLang="zh-CN" sz="2800" b="1" dirty="0">
                <a:latin typeface="宋体" panose="02010600030101010101" pitchFamily="2" charset="-122"/>
              </a:rPr>
              <a:t>ρ</a:t>
            </a:r>
            <a:r>
              <a:rPr lang="zh-CN" altLang="en-US" sz="2800" b="1" dirty="0">
                <a:latin typeface="宋体" panose="02010600030101010101" pitchFamily="2" charset="-122"/>
              </a:rPr>
              <a:t>决定</a:t>
            </a:r>
            <a:endParaRPr lang="en-US" altLang="zh-CN" sz="2800" b="1" dirty="0">
              <a:latin typeface="宋体" panose="02010600030101010101" pitchFamily="2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47152"/>
              </p:ext>
            </p:extLst>
          </p:nvPr>
        </p:nvGraphicFramePr>
        <p:xfrm>
          <a:off x="64376" y="2291798"/>
          <a:ext cx="4442140" cy="796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06" name="公式" r:id="rId4" imgW="2552400" imgH="457200" progId="Equation.3">
                  <p:embed/>
                </p:oleObj>
              </mc:Choice>
              <mc:Fallback>
                <p:oleObj name="公式" r:id="rId4" imgW="2552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376" y="2291798"/>
                        <a:ext cx="4442140" cy="79603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543870"/>
              </p:ext>
            </p:extLst>
          </p:nvPr>
        </p:nvGraphicFramePr>
        <p:xfrm>
          <a:off x="219435" y="3474975"/>
          <a:ext cx="4111195" cy="1347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07" name="公式" r:id="rId6" imgW="3022560" imgH="990360" progId="Equation.3">
                  <p:embed/>
                </p:oleObj>
              </mc:Choice>
              <mc:Fallback>
                <p:oleObj name="公式" r:id="rId6" imgW="3022560" imgH="990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435" y="3474975"/>
                        <a:ext cx="4111195" cy="1347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8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803466" y="1561011"/>
          <a:ext cx="5130754" cy="580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587" name="公式" r:id="rId3" imgW="2019240" imgH="228600" progId="Equation.3">
                  <p:embed/>
                </p:oleObj>
              </mc:Choice>
              <mc:Fallback>
                <p:oleObj name="公式" r:id="rId3" imgW="2019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3466" y="1561011"/>
                        <a:ext cx="5130754" cy="580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14019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外生性：描述随机变量与参数的关系</a:t>
            </a:r>
          </a:p>
        </p:txBody>
      </p:sp>
      <p:sp>
        <p:nvSpPr>
          <p:cNvPr id="11" name="矩形 10"/>
          <p:cNvSpPr/>
          <p:nvPr/>
        </p:nvSpPr>
        <p:spPr>
          <a:xfrm>
            <a:off x="2165229" y="3589643"/>
            <a:ext cx="5909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称</a:t>
            </a:r>
            <a:r>
              <a:rPr lang="el-GR" altLang="zh-CN" sz="2800" dirty="0"/>
              <a:t>θ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与</a:t>
            </a:r>
            <a:r>
              <a:rPr lang="el-GR" altLang="zh-CN" sz="2800" dirty="0"/>
              <a:t>θ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函数独立，称</a:t>
            </a:r>
            <a:r>
              <a:rPr lang="en-US" altLang="zh-CN" sz="2800" b="1" i="1" dirty="0"/>
              <a:t>z</a:t>
            </a:r>
            <a:r>
              <a:rPr lang="zh-CN" altLang="en-US" sz="2800" dirty="0"/>
              <a:t>关于</a:t>
            </a:r>
            <a:r>
              <a:rPr lang="el-GR" altLang="zh-CN" sz="2800" dirty="0"/>
              <a:t>θ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外生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777588" y="963027"/>
                <a:ext cx="55888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/>
                  <a:t>联合分布</a:t>
                </a:r>
                <a:r>
                  <a:rPr lang="en-US" altLang="zh-CN" sz="2800" dirty="0"/>
                  <a:t>=</a:t>
                </a:r>
                <a:r>
                  <a:rPr lang="zh-CN" altLang="en-US" sz="2800" dirty="0"/>
                  <a:t>条件分布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2800" dirty="0"/>
                  <a:t>边缘分布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88" y="963027"/>
                <a:ext cx="5588823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293" t="-17442" b="-3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611410" y="2273485"/>
          <a:ext cx="6174326" cy="104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588" name="公式" r:id="rId6" imgW="2831760" imgH="482400" progId="Equation.3">
                  <p:embed/>
                </p:oleObj>
              </mc:Choice>
              <mc:Fallback>
                <p:oleObj name="公式" r:id="rId6" imgW="283176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410" y="2273485"/>
                        <a:ext cx="6174326" cy="1048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1460304" y="4616402"/>
          <a:ext cx="62579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589" name="公式" r:id="rId8" imgW="2869920" imgH="228600" progId="Equation.3">
                  <p:embed/>
                </p:oleObj>
              </mc:Choice>
              <mc:Fallback>
                <p:oleObj name="公式" r:id="rId8" imgW="28699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0304" y="4616402"/>
                        <a:ext cx="6257925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4693861" y="5368540"/>
            <a:ext cx="2868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称</a:t>
            </a:r>
            <a:r>
              <a:rPr lang="en-US" altLang="zh-CN" sz="2800" b="1" i="1" dirty="0"/>
              <a:t>z</a:t>
            </a:r>
            <a:r>
              <a:rPr lang="zh-CN" altLang="en-US" sz="2800" dirty="0"/>
              <a:t>关于</a:t>
            </a:r>
            <a:r>
              <a:rPr lang="el-GR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外生</a:t>
            </a:r>
          </a:p>
        </p:txBody>
      </p:sp>
    </p:spTree>
    <p:extLst>
      <p:ext uri="{BB962C8B-B14F-4D97-AF65-F5344CB8AC3E}">
        <p14:creationId xmlns:p14="http://schemas.microsoft.com/office/powerpoint/2010/main" val="24384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20" y="5168587"/>
            <a:ext cx="4953000" cy="16693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30" y="3486839"/>
            <a:ext cx="4747869" cy="12927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96131" y="896845"/>
            <a:ext cx="4747869" cy="26161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a=1,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=0.3,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=-0.8 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V= (1, -.8 \ -.8, 1)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v,n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(10000)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seed(1)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z,seed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w=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z+v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y=x+0.3*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w+u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前的系数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b=0.3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w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非一致估计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6441" y="6472820"/>
            <a:ext cx="2057400" cy="365125"/>
          </a:xfrm>
        </p:spPr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18071"/>
              </p:ext>
            </p:extLst>
          </p:nvPr>
        </p:nvGraphicFramePr>
        <p:xfrm>
          <a:off x="69850" y="874713"/>
          <a:ext cx="197326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88" name="公式" r:id="rId5" imgW="1066680" imgH="457200" progId="Equation.3">
                  <p:embed/>
                </p:oleObj>
              </mc:Choice>
              <mc:Fallback>
                <p:oleObj name="公式" r:id="rId5" imgW="10666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" y="874713"/>
                        <a:ext cx="1973263" cy="9271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390650" y="84550"/>
            <a:ext cx="5676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ERM</a:t>
            </a:r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原理：一个极简化版模拟</a:t>
            </a:r>
          </a:p>
        </p:txBody>
      </p:sp>
      <p:sp>
        <p:nvSpPr>
          <p:cNvPr id="15" name="矩形 14"/>
          <p:cNvSpPr/>
          <p:nvPr/>
        </p:nvSpPr>
        <p:spPr>
          <a:xfrm>
            <a:off x="4507536" y="4252842"/>
            <a:ext cx="4707613" cy="223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07536" y="6003266"/>
            <a:ext cx="4893512" cy="252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64406" y="4804254"/>
            <a:ext cx="408701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w z  //w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的边际效应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=0.3-0.8=-0.5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270242"/>
              </p:ext>
            </p:extLst>
          </p:nvPr>
        </p:nvGraphicFramePr>
        <p:xfrm>
          <a:off x="203149" y="3292788"/>
          <a:ext cx="3973852" cy="110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89" name="公式" r:id="rId7" imgW="2476440" imgH="685800" progId="Equation.3">
                  <p:embed/>
                </p:oleObj>
              </mc:Choice>
              <mc:Fallback>
                <p:oleObj name="公式" r:id="rId7" imgW="247644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149" y="3292788"/>
                        <a:ext cx="3973852" cy="1101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878634"/>
              </p:ext>
            </p:extLst>
          </p:nvPr>
        </p:nvGraphicFramePr>
        <p:xfrm>
          <a:off x="87415" y="4508388"/>
          <a:ext cx="42084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90" name="公式" r:id="rId9" imgW="2412720" imgH="203040" progId="Equation.3">
                  <p:embed/>
                </p:oleObj>
              </mc:Choice>
              <mc:Fallback>
                <p:oleObj name="公式" r:id="rId9" imgW="24127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415" y="4508388"/>
                        <a:ext cx="4208463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536183"/>
              </p:ext>
            </p:extLst>
          </p:nvPr>
        </p:nvGraphicFramePr>
        <p:xfrm>
          <a:off x="69850" y="4953629"/>
          <a:ext cx="4107151" cy="3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91" name="公式" r:id="rId11" imgW="2133360" imgH="203040" progId="Equation.3">
                  <p:embed/>
                </p:oleObj>
              </mc:Choice>
              <mc:Fallback>
                <p:oleObj name="公式" r:id="rId11" imgW="21333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850" y="4953629"/>
                        <a:ext cx="4107151" cy="39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178994"/>
              </p:ext>
            </p:extLst>
          </p:nvPr>
        </p:nvGraphicFramePr>
        <p:xfrm>
          <a:off x="82550" y="5481646"/>
          <a:ext cx="41465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92" name="公式" r:id="rId13" imgW="2374560" imgH="393480" progId="Equation.3">
                  <p:embed/>
                </p:oleObj>
              </mc:Choice>
              <mc:Fallback>
                <p:oleObj name="公式" r:id="rId13" imgW="23745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550" y="5481646"/>
                        <a:ext cx="41465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128104"/>
              </p:ext>
            </p:extLst>
          </p:nvPr>
        </p:nvGraphicFramePr>
        <p:xfrm>
          <a:off x="1356029" y="2722752"/>
          <a:ext cx="173831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93" name="公式" r:id="rId15" imgW="863280" imgH="203040" progId="Equation.3">
                  <p:embed/>
                </p:oleObj>
              </mc:Choice>
              <mc:Fallback>
                <p:oleObj name="公式" r:id="rId15" imgW="8632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56029" y="2722752"/>
                        <a:ext cx="1738313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569250"/>
              </p:ext>
            </p:extLst>
          </p:nvPr>
        </p:nvGraphicFramePr>
        <p:xfrm>
          <a:off x="111633" y="1815950"/>
          <a:ext cx="2250925" cy="7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94" name="公式" r:id="rId17" imgW="1384200" imgH="457200" progId="Equation.3">
                  <p:embed/>
                </p:oleObj>
              </mc:Choice>
              <mc:Fallback>
                <p:oleObj name="公式" r:id="rId17" imgW="1384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1633" y="1815950"/>
                        <a:ext cx="2250925" cy="7434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138023" y="2671044"/>
            <a:ext cx="1099073" cy="4878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/>
              <a:t>内生性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452" y="6270296"/>
                <a:ext cx="3870952" cy="48783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000" b="1" dirty="0"/>
                  <a:t>W</a:t>
                </a:r>
                <a:r>
                  <a:rPr lang="zh-CN" altLang="en-US" sz="2000" b="1" dirty="0"/>
                  <a:t>内生变量，参数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000" b="1" dirty="0"/>
                  <a:t>无法识别</a:t>
                </a: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52" y="6270296"/>
                <a:ext cx="3870952" cy="487831"/>
              </a:xfrm>
              <a:prstGeom prst="rect">
                <a:avLst/>
              </a:prstGeom>
              <a:blipFill rotWithShape="0">
                <a:blip r:embed="rId19"/>
                <a:stretch>
                  <a:fillRect l="-1570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8" grpId="0" animBg="1"/>
      <p:bldP spid="18" grpId="0" animBg="1"/>
      <p:bldP spid="2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76777" y="890342"/>
            <a:ext cx="5054134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a=1,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=0.3,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=-0.8 ,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  z  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731721"/>
              </p:ext>
            </p:extLst>
          </p:nvPr>
        </p:nvGraphicFramePr>
        <p:xfrm>
          <a:off x="462757" y="872031"/>
          <a:ext cx="2116328" cy="178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869" name="公式" r:id="rId3" imgW="1384200" imgH="1168200" progId="Equation.3">
                  <p:embed/>
                </p:oleObj>
              </mc:Choice>
              <mc:Fallback>
                <p:oleObj name="公式" r:id="rId3" imgW="1384200" imgH="116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757" y="872031"/>
                        <a:ext cx="2116328" cy="1788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1390650" y="84550"/>
            <a:ext cx="5676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ERM</a:t>
            </a:r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原理：两阶段估计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468037"/>
              </p:ext>
            </p:extLst>
          </p:nvPr>
        </p:nvGraphicFramePr>
        <p:xfrm>
          <a:off x="407973" y="4455094"/>
          <a:ext cx="18843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870" name="公式" r:id="rId5" imgW="1155600" imgH="622080" progId="Equation.3">
                  <p:embed/>
                </p:oleObj>
              </mc:Choice>
              <mc:Fallback>
                <p:oleObj name="公式" r:id="rId5" imgW="1155600" imgH="622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7973" y="4455094"/>
                        <a:ext cx="1884363" cy="1016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581" y="1766373"/>
            <a:ext cx="4962525" cy="12116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0200" y="3905923"/>
            <a:ext cx="5393799" cy="281555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750202" y="5378539"/>
            <a:ext cx="5393798" cy="308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23160" y="3885274"/>
            <a:ext cx="1437995" cy="4878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/>
              <a:t>v</a:t>
            </a:r>
            <a:r>
              <a:rPr lang="zh-CN" altLang="en-US" sz="2000" b="1" dirty="0"/>
              <a:t>不可观测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037444"/>
              </p:ext>
            </p:extLst>
          </p:nvPr>
        </p:nvGraphicFramePr>
        <p:xfrm>
          <a:off x="257850" y="2769402"/>
          <a:ext cx="2526141" cy="1473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871" name="公式" r:id="rId9" imgW="1523880" imgH="888840" progId="Equation.3">
                  <p:embed/>
                </p:oleObj>
              </mc:Choice>
              <mc:Fallback>
                <p:oleObj name="公式" r:id="rId9" imgW="1523880" imgH="888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850" y="2769402"/>
                        <a:ext cx="2526141" cy="1473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161951"/>
              </p:ext>
            </p:extLst>
          </p:nvPr>
        </p:nvGraphicFramePr>
        <p:xfrm>
          <a:off x="326461" y="5683204"/>
          <a:ext cx="2047385" cy="118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872" name="公式" r:id="rId11" imgW="1269720" imgH="736560" progId="Equation.3">
                  <p:embed/>
                </p:oleObj>
              </mc:Choice>
              <mc:Fallback>
                <p:oleObj name="公式" r:id="rId11" imgW="1269720" imgH="736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6461" y="5683204"/>
                        <a:ext cx="2047385" cy="118748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548098" y="4548604"/>
                <a:ext cx="1437995" cy="155777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2000" b="1" dirty="0"/>
                  <a:t>可一致估计则𝒗亦可一致估计</a:t>
                </a:r>
                <a:endParaRPr lang="en-US" altLang="zh-CN" sz="2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098" y="4548604"/>
                <a:ext cx="1437995" cy="1557776"/>
              </a:xfrm>
              <a:prstGeom prst="rect">
                <a:avLst/>
              </a:prstGeom>
              <a:blipFill rotWithShape="0">
                <a:blip r:embed="rId13"/>
                <a:stretch>
                  <a:fillRect l="-4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4061155" y="3080040"/>
            <a:ext cx="5082844" cy="7279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hv,res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 x  w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3" grpId="0" animBg="1"/>
      <p:bldP spid="24" grpId="0" animBg="1"/>
      <p:bldP spid="1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70" y="2660715"/>
            <a:ext cx="5795439" cy="41972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099137"/>
            <a:ext cx="3234906" cy="1015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a=1,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=0.3,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=-0.8 ,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eregress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,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(w=z)        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ivregress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liml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(w=z),first  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807060" y="3806373"/>
            <a:ext cx="5336939" cy="308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40347" y="854340"/>
          <a:ext cx="2915427" cy="1983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010" name="公式" r:id="rId4" imgW="1384200" imgH="939600" progId="Equation.3">
                  <p:embed/>
                </p:oleObj>
              </mc:Choice>
              <mc:Fallback>
                <p:oleObj name="公式" r:id="rId4" imgW="138420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47" y="854340"/>
                        <a:ext cx="2915427" cy="19837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8824" y="4272677"/>
            <a:ext cx="3057006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mlexp</a:t>
            </a:r>
            <a:r>
              <a:rPr lang="en-US" altLang="zh-CN" dirty="0"/>
              <a:t> (</a:t>
            </a:r>
            <a:r>
              <a:rPr lang="en-US" altLang="zh-CN" dirty="0" err="1"/>
              <a:t>lnnormalden</a:t>
            </a:r>
            <a:r>
              <a:rPr lang="en-US" altLang="zh-CN" dirty="0"/>
              <a:t>(y,{a}*x+{b}*w+{p}*(w-{c}*z),</a:t>
            </a:r>
            <a:r>
              <a:rPr lang="en-US" altLang="zh-CN" dirty="0" err="1"/>
              <a:t>sqrt</a:t>
            </a:r>
            <a:r>
              <a:rPr lang="en-US" altLang="zh-CN" dirty="0"/>
              <a:t>(1-{p}^2))+</a:t>
            </a:r>
            <a:r>
              <a:rPr lang="en-US" altLang="zh-CN" dirty="0" err="1"/>
              <a:t>lnnormalden</a:t>
            </a:r>
            <a:r>
              <a:rPr lang="en-US" altLang="zh-CN" dirty="0"/>
              <a:t>(w-{c}*z))</a:t>
            </a:r>
          </a:p>
          <a:p>
            <a:endParaRPr lang="en-US" altLang="zh-CN" dirty="0"/>
          </a:p>
          <a:p>
            <a:r>
              <a:rPr lang="en-US" altLang="zh-CN" dirty="0" err="1"/>
              <a:t>mlexp</a:t>
            </a:r>
            <a:r>
              <a:rPr lang="en-US" altLang="zh-CN" dirty="0"/>
              <a:t> (-0.5*</a:t>
            </a:r>
            <a:r>
              <a:rPr lang="en-US" altLang="zh-CN" dirty="0" err="1"/>
              <a:t>ln</a:t>
            </a:r>
            <a:r>
              <a:rPr lang="en-US" altLang="zh-CN" dirty="0"/>
              <a:t>(1-{p}^2)-0.5*((y-{cx}-{</a:t>
            </a:r>
            <a:r>
              <a:rPr lang="en-US" altLang="zh-CN" dirty="0" err="1"/>
              <a:t>bx</a:t>
            </a:r>
            <a:r>
              <a:rPr lang="en-US" altLang="zh-CN" dirty="0"/>
              <a:t>}*x-{</a:t>
            </a:r>
            <a:r>
              <a:rPr lang="en-US" altLang="zh-CN" dirty="0" err="1"/>
              <a:t>bw</a:t>
            </a:r>
            <a:r>
              <a:rPr lang="en-US" altLang="zh-CN" dirty="0"/>
              <a:t>}*w-{p}*(w-{</a:t>
            </a:r>
            <a:r>
              <a:rPr lang="en-US" altLang="zh-CN" dirty="0" err="1"/>
              <a:t>cz</a:t>
            </a:r>
            <a:r>
              <a:rPr lang="en-US" altLang="zh-CN" dirty="0"/>
              <a:t>}-{</a:t>
            </a:r>
            <a:r>
              <a:rPr lang="en-US" altLang="zh-CN" dirty="0" err="1"/>
              <a:t>bz</a:t>
            </a:r>
            <a:r>
              <a:rPr lang="en-US" altLang="zh-CN" dirty="0"/>
              <a:t>}*z))^2)/(1-{p}^2))</a:t>
            </a:r>
          </a:p>
        </p:txBody>
      </p:sp>
      <p:sp>
        <p:nvSpPr>
          <p:cNvPr id="22" name="矩形 21"/>
          <p:cNvSpPr/>
          <p:nvPr/>
        </p:nvSpPr>
        <p:spPr>
          <a:xfrm>
            <a:off x="1657350" y="75736"/>
            <a:ext cx="5676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ERM</a:t>
            </a:r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原理：极大似然估计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108265"/>
              </p:ext>
            </p:extLst>
          </p:nvPr>
        </p:nvGraphicFramePr>
        <p:xfrm>
          <a:off x="3234907" y="913934"/>
          <a:ext cx="5776174" cy="1610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011" name="公式" r:id="rId6" imgW="3644640" imgH="1015920" progId="Equation.3">
                  <p:embed/>
                </p:oleObj>
              </mc:Choice>
              <mc:Fallback>
                <p:oleObj name="公式" r:id="rId6" imgW="3644640" imgH="1015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4907" y="913934"/>
                        <a:ext cx="5776174" cy="161025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2" y="5619750"/>
            <a:ext cx="3212446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177999" y="650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一般二元正态分布密度函数的分解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552930"/>
              </p:ext>
            </p:extLst>
          </p:nvPr>
        </p:nvGraphicFramePr>
        <p:xfrm>
          <a:off x="177999" y="1038502"/>
          <a:ext cx="8729286" cy="872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989" name="公式" r:id="rId3" imgW="5740200" imgH="596880" progId="Equation.3">
                  <p:embed/>
                </p:oleObj>
              </mc:Choice>
              <mc:Fallback>
                <p:oleObj name="公式" r:id="rId3" imgW="5740200" imgH="596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999" y="1038502"/>
                        <a:ext cx="8729286" cy="8727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617823"/>
              </p:ext>
            </p:extLst>
          </p:nvPr>
        </p:nvGraphicFramePr>
        <p:xfrm>
          <a:off x="877828" y="3478686"/>
          <a:ext cx="6125886" cy="765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990" name="公式" r:id="rId5" imgW="3657600" imgH="457200" progId="Equation.3">
                  <p:embed/>
                </p:oleObj>
              </mc:Choice>
              <mc:Fallback>
                <p:oleObj name="公式" r:id="rId5" imgW="3657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7828" y="3478686"/>
                        <a:ext cx="6125886" cy="765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152951"/>
              </p:ext>
            </p:extLst>
          </p:nvPr>
        </p:nvGraphicFramePr>
        <p:xfrm>
          <a:off x="877828" y="4837169"/>
          <a:ext cx="3786398" cy="136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991" name="公式" r:id="rId7" imgW="2044440" imgH="736560" progId="Equation.3">
                  <p:embed/>
                </p:oleObj>
              </mc:Choice>
              <mc:Fallback>
                <p:oleObj name="公式" r:id="rId7" imgW="2044440" imgH="736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7828" y="4837169"/>
                        <a:ext cx="3786398" cy="136404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806000"/>
              </p:ext>
            </p:extLst>
          </p:nvPr>
        </p:nvGraphicFramePr>
        <p:xfrm>
          <a:off x="250377" y="2071209"/>
          <a:ext cx="5724525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992" name="公式" r:id="rId9" imgW="4000320" imgH="838080" progId="Equation.3">
                  <p:embed/>
                </p:oleObj>
              </mc:Choice>
              <mc:Fallback>
                <p:oleObj name="公式" r:id="rId9" imgW="4000320" imgH="838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377" y="2071209"/>
                        <a:ext cx="5724525" cy="119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794811"/>
              </p:ext>
            </p:extLst>
          </p:nvPr>
        </p:nvGraphicFramePr>
        <p:xfrm>
          <a:off x="5570784" y="4946019"/>
          <a:ext cx="2865860" cy="114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993" name="公式" r:id="rId11" imgW="1206360" imgH="482400" progId="Equation.3">
                  <p:embed/>
                </p:oleObj>
              </mc:Choice>
              <mc:Fallback>
                <p:oleObj name="公式" r:id="rId11" imgW="120636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70784" y="4946019"/>
                        <a:ext cx="2865860" cy="114634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877828" y="434774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一般二元正态分布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70784" y="445821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标准二元正态分布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4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中心极限定理：均值渐近正态分布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3038" y="894480"/>
            <a:ext cx="3283123" cy="20411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不服从正态分布怎么办？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在一定条件下（如有限方差），</a:t>
            </a:r>
            <a:r>
              <a:rPr lang="en-US" altLang="zh-CN" sz="2000" dirty="0" err="1"/>
              <a:t>当样本趋于无穷时，无论原总体服从什么分布</a:t>
            </a:r>
            <a:r>
              <a:rPr lang="en-US" altLang="zh-CN" sz="2000" dirty="0"/>
              <a:t>，</a:t>
            </a:r>
            <a:r>
              <a:rPr lang="zh-CN" altLang="en-US" sz="2000" dirty="0"/>
              <a:t>样本</a:t>
            </a:r>
            <a:r>
              <a:rPr lang="en-US" altLang="zh-CN" sz="2000" dirty="0" err="1"/>
              <a:t>均值将近似于正态分布</a:t>
            </a:r>
            <a:endParaRPr kumimoji="1"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8197" y="952196"/>
            <a:ext cx="5465803" cy="5905804"/>
          </a:xfrm>
          <a:prstGeom prst="rect">
            <a:avLst/>
          </a:prstGeom>
        </p:spPr>
      </p:pic>
      <p:pic>
        <p:nvPicPr>
          <p:cNvPr id="7" name="图片 6" descr="Clt_in_action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0137"/>
            <a:ext cx="3443324" cy="2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一般的二元正态分布密度函数分解与外生性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347348"/>
              </p:ext>
            </p:extLst>
          </p:nvPr>
        </p:nvGraphicFramePr>
        <p:xfrm>
          <a:off x="387831" y="942855"/>
          <a:ext cx="8211014" cy="163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810" name="公式" r:id="rId3" imgW="6134040" imgH="1269720" progId="Equation.3">
                  <p:embed/>
                </p:oleObj>
              </mc:Choice>
              <mc:Fallback>
                <p:oleObj name="公式" r:id="rId3" imgW="6134040" imgH="1269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831" y="942855"/>
                        <a:ext cx="8211014" cy="1636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56008" y="2056686"/>
            <a:ext cx="5287993" cy="45243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p=0.8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mx=1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my=-1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sx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((1-p^2)*sy^2)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(1000) m(1)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clear seed(1)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y=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rnormal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my+p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sx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*(x[1]-mx),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1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=2/1000 {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y=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rnormal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my+p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sx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x[`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-mx),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`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m=(1,-1)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v=(4,4.8 \ 4.8,9)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x1 y1,n(1000) m(m)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seed(1)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x x1 y y1 in 1/10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75" y="3927156"/>
            <a:ext cx="3675933" cy="2930844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93845" y="2745337"/>
            <a:ext cx="3748145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外生性：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ρ,</a:t>
            </a:r>
            <a:r>
              <a:rPr lang="el-GR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2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l-GR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2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等参数独立，不由这些参数决定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175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多元正态分布的分解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32" y="1304666"/>
            <a:ext cx="1859802" cy="424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4" y="1873668"/>
            <a:ext cx="3678819" cy="1305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23" y="1922610"/>
            <a:ext cx="2455265" cy="1207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451894"/>
            <a:ext cx="1500893" cy="5057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26" y="4163681"/>
            <a:ext cx="1827174" cy="4486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953" y="5028056"/>
            <a:ext cx="5505993" cy="5057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91" y="5774829"/>
            <a:ext cx="5147084" cy="4404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5082" y="798201"/>
            <a:ext cx="8027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http://fourier.eng.hmc.edu/e161/lectures/gaussianprocess/node5.html</a:t>
            </a:r>
          </a:p>
        </p:txBody>
      </p:sp>
      <p:sp>
        <p:nvSpPr>
          <p:cNvPr id="15" name="矩形 14"/>
          <p:cNvSpPr/>
          <p:nvPr/>
        </p:nvSpPr>
        <p:spPr>
          <a:xfrm>
            <a:off x="3164815" y="3996517"/>
            <a:ext cx="5375335" cy="70788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</a:rPr>
              <a:t>多元正态分布任意分量组合构成的条件分布仍然服从正态分布</a:t>
            </a: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64815" y="3271126"/>
            <a:ext cx="5375335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</a:rPr>
              <a:t>多元正态分布任意分量仍然服从正态分布</a:t>
            </a:r>
            <a:endParaRPr lang="en-US" altLang="zh-CN" sz="2000" b="1" dirty="0">
              <a:latin typeface="宋体" panose="02010600030101010101" pitchFamily="2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250494"/>
              </p:ext>
            </p:extLst>
          </p:nvPr>
        </p:nvGraphicFramePr>
        <p:xfrm>
          <a:off x="6225486" y="4981102"/>
          <a:ext cx="27670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02" name="公式" r:id="rId10" imgW="1854000" imgH="736560" progId="Equation.3">
                  <p:embed/>
                </p:oleObj>
              </mc:Choice>
              <mc:Fallback>
                <p:oleObj name="公式" r:id="rId10" imgW="1854000" imgH="736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5486" y="4981102"/>
                        <a:ext cx="2767012" cy="10985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85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675" y="790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内生变量：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x,endog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(w=z)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152</a:t>
            </a:fld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497604"/>
              </p:ext>
            </p:extLst>
          </p:nvPr>
        </p:nvGraphicFramePr>
        <p:xfrm>
          <a:off x="477096" y="975984"/>
          <a:ext cx="2790765" cy="1784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993" name="公式" r:id="rId4" imgW="1473120" imgH="939600" progId="Equation.3">
                  <p:embed/>
                </p:oleObj>
              </mc:Choice>
              <mc:Fallback>
                <p:oleObj name="公式" r:id="rId4" imgW="14731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96" y="975984"/>
                        <a:ext cx="2790765" cy="1784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916" y="1969267"/>
            <a:ext cx="2868136" cy="494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811" y="946497"/>
            <a:ext cx="1777611" cy="8740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0302" y="902356"/>
            <a:ext cx="2740876" cy="972373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307979"/>
              </p:ext>
            </p:extLst>
          </p:nvPr>
        </p:nvGraphicFramePr>
        <p:xfrm>
          <a:off x="282784" y="3000652"/>
          <a:ext cx="4987956" cy="891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994" name="公式" r:id="rId9" imgW="2705040" imgH="482400" progId="Equation.3">
                  <p:embed/>
                </p:oleObj>
              </mc:Choice>
              <mc:Fallback>
                <p:oleObj name="公式" r:id="rId9" imgW="270504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784" y="3000652"/>
                        <a:ext cx="4987956" cy="891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494752"/>
              </p:ext>
            </p:extLst>
          </p:nvPr>
        </p:nvGraphicFramePr>
        <p:xfrm>
          <a:off x="288928" y="4881824"/>
          <a:ext cx="753268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995" name="公式" r:id="rId11" imgW="4267080" imgH="253800" progId="Equation.3">
                  <p:embed/>
                </p:oleObj>
              </mc:Choice>
              <mc:Fallback>
                <p:oleObj name="公式" r:id="rId11" imgW="42670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8928" y="4881824"/>
                        <a:ext cx="7532688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8290" y="2579157"/>
            <a:ext cx="3749041" cy="320837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10857"/>
              </p:ext>
            </p:extLst>
          </p:nvPr>
        </p:nvGraphicFramePr>
        <p:xfrm>
          <a:off x="268901" y="5486400"/>
          <a:ext cx="565626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996" name="公式" r:id="rId14" imgW="2984400" imgH="723600" progId="Equation.3">
                  <p:embed/>
                </p:oleObj>
              </mc:Choice>
              <mc:Fallback>
                <p:oleObj name="公式" r:id="rId14" imgW="298440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8901" y="5486400"/>
                        <a:ext cx="5656262" cy="1371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577688"/>
              </p:ext>
            </p:extLst>
          </p:nvPr>
        </p:nvGraphicFramePr>
        <p:xfrm>
          <a:off x="445801" y="3949944"/>
          <a:ext cx="4611728" cy="838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997" name="公式" r:id="rId16" imgW="2933640" imgH="533160" progId="Equation.3">
                  <p:embed/>
                </p:oleObj>
              </mc:Choice>
              <mc:Fallback>
                <p:oleObj name="公式" r:id="rId16" imgW="2933640" imgH="533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5801" y="3949944"/>
                        <a:ext cx="4611728" cy="838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10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675" y="79048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x,endog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(w=z)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：极大似然估计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91980" y="649287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59639" y="6492874"/>
            <a:ext cx="2057400" cy="365125"/>
          </a:xfrm>
        </p:spPr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153</a:t>
            </a:fld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25648"/>
              </p:ext>
            </p:extLst>
          </p:nvPr>
        </p:nvGraphicFramePr>
        <p:xfrm>
          <a:off x="2392646" y="1010616"/>
          <a:ext cx="2532063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78" name="公式" r:id="rId4" imgW="1460160" imgH="939600" progId="Equation.3">
                  <p:embed/>
                </p:oleObj>
              </mc:Choice>
              <mc:Fallback>
                <p:oleObj name="公式" r:id="rId4" imgW="14601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646" y="1010616"/>
                        <a:ext cx="2532063" cy="1631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71205"/>
              </p:ext>
            </p:extLst>
          </p:nvPr>
        </p:nvGraphicFramePr>
        <p:xfrm>
          <a:off x="664692" y="4778268"/>
          <a:ext cx="794067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79" name="公式" r:id="rId6" imgW="5016240" imgH="774360" progId="Equation.3">
                  <p:embed/>
                </p:oleObj>
              </mc:Choice>
              <mc:Fallback>
                <p:oleObj name="公式" r:id="rId6" imgW="5016240" imgH="774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4692" y="4778268"/>
                        <a:ext cx="7940675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336726"/>
              </p:ext>
            </p:extLst>
          </p:nvPr>
        </p:nvGraphicFramePr>
        <p:xfrm>
          <a:off x="2266470" y="2885842"/>
          <a:ext cx="2831782" cy="1505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80" name="公式" r:id="rId8" imgW="1815840" imgH="965160" progId="Equation.3">
                  <p:embed/>
                </p:oleObj>
              </mc:Choice>
              <mc:Fallback>
                <p:oleObj name="公式" r:id="rId8" imgW="1815840" imgH="965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6470" y="2885842"/>
                        <a:ext cx="2831782" cy="1505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417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675" y="79048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x,endog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(w=z)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的极大似然估计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91980" y="649287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59639" y="6492874"/>
            <a:ext cx="2057400" cy="365125"/>
          </a:xfrm>
        </p:spPr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154</a:t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74434"/>
            <a:ext cx="8770728" cy="3416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pl-PL" altLang="zh-CN" dirty="0"/>
              <a:t>clear</a:t>
            </a:r>
          </a:p>
          <a:p>
            <a:r>
              <a:rPr lang="pl-PL" altLang="zh-CN" dirty="0"/>
              <a:t>mat V = (3, 0.1, 0.2, 0.25 \ 0.1, 2, 0.3, 0.35 \ 0.2, 0.3, 1.2, 0.15 \ 0.25, 0.35, 0.15, 1.2)</a:t>
            </a:r>
          </a:p>
          <a:p>
            <a:r>
              <a:rPr lang="pl-PL" altLang="zh-CN" dirty="0"/>
              <a:t>drawnorm u v1 v2 v3, cov(V) n(1000) seed(123)</a:t>
            </a:r>
          </a:p>
          <a:p>
            <a:r>
              <a:rPr lang="pl-PL" altLang="zh-CN" dirty="0"/>
              <a:t>drawnorm x z1 z2 z3, cov(V) n(1000) seed(1)</a:t>
            </a:r>
          </a:p>
          <a:p>
            <a:r>
              <a:rPr lang="pl-PL" altLang="zh-CN" dirty="0"/>
              <a:t>g w1=z1+v1</a:t>
            </a:r>
          </a:p>
          <a:p>
            <a:r>
              <a:rPr lang="pl-PL" altLang="zh-CN" dirty="0"/>
              <a:t>g w2=-z2+v2</a:t>
            </a:r>
          </a:p>
          <a:p>
            <a:r>
              <a:rPr lang="pl-PL" altLang="zh-CN" dirty="0"/>
              <a:t>g w3=0.5*z3+v3</a:t>
            </a:r>
          </a:p>
          <a:p>
            <a:r>
              <a:rPr lang="pl-PL" altLang="zh-CN" dirty="0"/>
              <a:t>g y=x-w1+0.2*w2+3*w3+u</a:t>
            </a:r>
          </a:p>
          <a:p>
            <a:r>
              <a:rPr lang="pl-PL" altLang="zh-CN" dirty="0"/>
              <a:t>reg y x w1 w2 w3</a:t>
            </a:r>
          </a:p>
          <a:p>
            <a:r>
              <a:rPr lang="pl-PL" altLang="zh-CN" dirty="0"/>
              <a:t>eregress y x,endog(w1=z1) </a:t>
            </a:r>
            <a:r>
              <a:rPr lang="en-US" altLang="zh-CN" dirty="0"/>
              <a:t>  ///</a:t>
            </a:r>
          </a:p>
          <a:p>
            <a:r>
              <a:rPr lang="en-US" altLang="zh-CN" dirty="0"/>
              <a:t>	</a:t>
            </a:r>
            <a:r>
              <a:rPr lang="pl-PL" altLang="zh-CN" dirty="0"/>
              <a:t>endog(w2=z2) </a:t>
            </a:r>
            <a:r>
              <a:rPr lang="en-US" altLang="zh-CN" dirty="0"/>
              <a:t>     ///</a:t>
            </a:r>
          </a:p>
          <a:p>
            <a:r>
              <a:rPr lang="en-US" altLang="zh-CN" dirty="0"/>
              <a:t>	</a:t>
            </a:r>
            <a:r>
              <a:rPr lang="pl-PL" altLang="zh-CN" dirty="0"/>
              <a:t>endog(w3=z3) 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27" y="1688635"/>
            <a:ext cx="4931973" cy="5180200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472484"/>
              </p:ext>
            </p:extLst>
          </p:nvPr>
        </p:nvGraphicFramePr>
        <p:xfrm>
          <a:off x="137267" y="4173425"/>
          <a:ext cx="3837289" cy="2695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54" name="公式" r:id="rId5" imgW="2679480" imgH="1879560" progId="Equation.3">
                  <p:embed/>
                </p:oleObj>
              </mc:Choice>
              <mc:Fallback>
                <p:oleObj name="公式" r:id="rId5" imgW="267948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67" y="4173425"/>
                        <a:ext cx="3837289" cy="269541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7951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内生处理</a:t>
            </a:r>
            <a:r>
              <a:rPr lang="en-US" altLang="zh-CN" sz="3600" dirty="0" err="1"/>
              <a:t>eregress</a:t>
            </a:r>
            <a:r>
              <a:rPr lang="en-US" altLang="zh-CN" sz="3600" dirty="0"/>
              <a:t> y </a:t>
            </a:r>
            <a:r>
              <a:rPr lang="en-US" altLang="zh-CN" sz="3600" dirty="0" err="1"/>
              <a:t>x,entreat</a:t>
            </a:r>
            <a:r>
              <a:rPr lang="en-US" altLang="zh-CN" sz="3600" dirty="0"/>
              <a:t>(t=z)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155</a:t>
            </a:fld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538809"/>
              </p:ext>
            </p:extLst>
          </p:nvPr>
        </p:nvGraphicFramePr>
        <p:xfrm>
          <a:off x="205565" y="989806"/>
          <a:ext cx="3462338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66" name="公式" r:id="rId3" imgW="2234880" imgH="1193760" progId="Equation.3">
                  <p:embed/>
                </p:oleObj>
              </mc:Choice>
              <mc:Fallback>
                <p:oleObj name="公式" r:id="rId3" imgW="2234880" imgH="119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65" y="989806"/>
                        <a:ext cx="3462338" cy="185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442954"/>
              </p:ext>
            </p:extLst>
          </p:nvPr>
        </p:nvGraphicFramePr>
        <p:xfrm>
          <a:off x="444672" y="6144169"/>
          <a:ext cx="6797102" cy="70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67" name="公式" r:id="rId5" imgW="4559040" imgH="469800" progId="Equation.3">
                  <p:embed/>
                </p:oleObj>
              </mc:Choice>
              <mc:Fallback>
                <p:oleObj name="公式" r:id="rId5" imgW="455904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672" y="6144169"/>
                        <a:ext cx="6797102" cy="7005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33991" y="875745"/>
                <a:ext cx="2264508" cy="70788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称</m:t>
                    </m:r>
                  </m:oMath>
                </a14:m>
                <a:r>
                  <a:rPr lang="zh-CN" altLang="en-US" sz="2000" dirty="0"/>
                  <a:t>外生处理</a:t>
                </a:r>
                <a:endParaRPr lang="en-US" altLang="zh-CN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称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内</m:t>
                    </m:r>
                  </m:oMath>
                </a14:m>
                <a:r>
                  <a:rPr lang="zh-CN" altLang="en-US" sz="2000" dirty="0"/>
                  <a:t>生处理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91" y="875745"/>
                <a:ext cx="2264508" cy="707886"/>
              </a:xfrm>
              <a:prstGeom prst="rect">
                <a:avLst/>
              </a:prstGeom>
              <a:blipFill rotWithShape="0">
                <a:blip r:embed="rId7"/>
                <a:stretch>
                  <a:fillRect t="-7759" r="-538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564566"/>
              </p:ext>
            </p:extLst>
          </p:nvPr>
        </p:nvGraphicFramePr>
        <p:xfrm>
          <a:off x="4870900" y="875745"/>
          <a:ext cx="3098800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68" name="公式" r:id="rId8" imgW="2209680" imgH="1143000" progId="Equation.3">
                  <p:embed/>
                </p:oleObj>
              </mc:Choice>
              <mc:Fallback>
                <p:oleObj name="公式" r:id="rId8" imgW="220968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900" y="875745"/>
                        <a:ext cx="3098800" cy="160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02383" y="4850313"/>
            <a:ext cx="3179171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只能观测到一种潜在结果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232488"/>
              </p:ext>
            </p:extLst>
          </p:nvPr>
        </p:nvGraphicFramePr>
        <p:xfrm>
          <a:off x="4330668" y="2616536"/>
          <a:ext cx="4644707" cy="2603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69" name="公式" r:id="rId10" imgW="3466800" imgH="1942920" progId="Equation.3">
                  <p:embed/>
                </p:oleObj>
              </mc:Choice>
              <mc:Fallback>
                <p:oleObj name="公式" r:id="rId10" imgW="3466800" imgH="1942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30668" y="2616536"/>
                        <a:ext cx="4644707" cy="2603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872777"/>
              </p:ext>
            </p:extLst>
          </p:nvPr>
        </p:nvGraphicFramePr>
        <p:xfrm>
          <a:off x="487363" y="5464175"/>
          <a:ext cx="453231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70" name="公式" r:id="rId12" imgW="2831760" imgH="457200" progId="Equation.3">
                  <p:embed/>
                </p:oleObj>
              </mc:Choice>
              <mc:Fallback>
                <p:oleObj name="公式" r:id="rId12" imgW="28317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7363" y="5464175"/>
                        <a:ext cx="4532312" cy="733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29713"/>
              </p:ext>
            </p:extLst>
          </p:nvPr>
        </p:nvGraphicFramePr>
        <p:xfrm>
          <a:off x="202384" y="2958067"/>
          <a:ext cx="230187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71" name="公式" r:id="rId14" imgW="1739880" imgH="990360" progId="Equation.3">
                  <p:embed/>
                </p:oleObj>
              </mc:Choice>
              <mc:Fallback>
                <p:oleObj name="公式" r:id="rId14" imgW="1739880" imgH="990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2384" y="2958067"/>
                        <a:ext cx="2301875" cy="131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20937"/>
              </p:ext>
            </p:extLst>
          </p:nvPr>
        </p:nvGraphicFramePr>
        <p:xfrm>
          <a:off x="323901" y="4358984"/>
          <a:ext cx="1940881" cy="42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72" name="公式" r:id="rId16" imgW="1054080" imgH="228600" progId="Equation.3">
                  <p:embed/>
                </p:oleObj>
              </mc:Choice>
              <mc:Fallback>
                <p:oleObj name="公式" r:id="rId16" imgW="10540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3901" y="4358984"/>
                        <a:ext cx="1940881" cy="42091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147251"/>
              </p:ext>
            </p:extLst>
          </p:nvPr>
        </p:nvGraphicFramePr>
        <p:xfrm>
          <a:off x="5832475" y="5437188"/>
          <a:ext cx="3117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73" name="公式" r:id="rId18" imgW="2184120" imgH="203040" progId="Equation.3">
                  <p:embed/>
                </p:oleObj>
              </mc:Choice>
              <mc:Fallback>
                <p:oleObj name="公式" r:id="rId18" imgW="21841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832475" y="5437188"/>
                        <a:ext cx="31178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内生处理</a:t>
            </a:r>
            <a:r>
              <a:rPr lang="en-US" altLang="zh-CN" sz="3600" dirty="0" err="1"/>
              <a:t>eregress</a:t>
            </a:r>
            <a:r>
              <a:rPr lang="en-US" altLang="zh-CN" sz="3600" dirty="0"/>
              <a:t> y </a:t>
            </a:r>
            <a:r>
              <a:rPr lang="en-US" altLang="zh-CN" sz="3600" dirty="0" err="1"/>
              <a:t>x,entreat</a:t>
            </a:r>
            <a:r>
              <a:rPr lang="en-US" altLang="zh-CN" sz="3600" dirty="0"/>
              <a:t>(t=z)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156</a:t>
            </a:fld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860208"/>
              </p:ext>
            </p:extLst>
          </p:nvPr>
        </p:nvGraphicFramePr>
        <p:xfrm>
          <a:off x="273800" y="879049"/>
          <a:ext cx="3462337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360" name="公式" r:id="rId3" imgW="2234880" imgH="1409400" progId="Equation.3">
                  <p:embed/>
                </p:oleObj>
              </mc:Choice>
              <mc:Fallback>
                <p:oleObj name="公式" r:id="rId3" imgW="2234880" imgH="140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00" y="879049"/>
                        <a:ext cx="3462337" cy="2189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576313" y="905640"/>
            <a:ext cx="4572000" cy="36933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dirty="0"/>
              <a:t>clear</a:t>
            </a:r>
          </a:p>
          <a:p>
            <a:r>
              <a:rPr lang="en-US" altLang="zh-CN" dirty="0"/>
              <a:t>mat sigma=(1,0,0.5,1,0.6,1)</a:t>
            </a:r>
          </a:p>
          <a:p>
            <a:r>
              <a:rPr lang="en-US" altLang="zh-CN" dirty="0" err="1"/>
              <a:t>drawnorm</a:t>
            </a:r>
            <a:r>
              <a:rPr lang="en-US" altLang="zh-CN" dirty="0"/>
              <a:t> u0 u1 </a:t>
            </a:r>
            <a:r>
              <a:rPr lang="en-US" altLang="zh-CN" dirty="0" err="1"/>
              <a:t>v,n</a:t>
            </a:r>
            <a:r>
              <a:rPr lang="en-US" altLang="zh-CN" dirty="0"/>
              <a:t>(10000) </a:t>
            </a:r>
            <a:r>
              <a:rPr lang="en-US" altLang="zh-CN" dirty="0" err="1"/>
              <a:t>cov</a:t>
            </a:r>
            <a:r>
              <a:rPr lang="en-US" altLang="zh-CN" dirty="0"/>
              <a:t>(sigma) </a:t>
            </a:r>
            <a:r>
              <a:rPr lang="en-US" altLang="zh-CN" dirty="0" err="1"/>
              <a:t>cstorage</a:t>
            </a:r>
            <a:r>
              <a:rPr lang="en-US" altLang="zh-CN" dirty="0"/>
              <a:t>(upper) seed(1)  clear </a:t>
            </a:r>
          </a:p>
          <a:p>
            <a:r>
              <a:rPr lang="en-US" altLang="zh-CN" dirty="0" err="1"/>
              <a:t>drawnorm</a:t>
            </a:r>
            <a:r>
              <a:rPr lang="en-US" altLang="zh-CN" dirty="0"/>
              <a:t> x </a:t>
            </a:r>
            <a:r>
              <a:rPr lang="en-US" altLang="zh-CN" dirty="0" err="1"/>
              <a:t>z,m</a:t>
            </a:r>
            <a:r>
              <a:rPr lang="en-US" altLang="zh-CN" dirty="0"/>
              <a:t>(1,0)</a:t>
            </a:r>
          </a:p>
          <a:p>
            <a:r>
              <a:rPr lang="en-US" altLang="zh-CN" dirty="0"/>
              <a:t>g t=</a:t>
            </a:r>
            <a:r>
              <a:rPr lang="en-US" altLang="zh-CN" dirty="0" err="1"/>
              <a:t>z+v</a:t>
            </a:r>
            <a:r>
              <a:rPr lang="en-US" altLang="zh-CN" dirty="0"/>
              <a:t>&gt;0</a:t>
            </a:r>
          </a:p>
          <a:p>
            <a:r>
              <a:rPr lang="en-US" altLang="zh-CN" dirty="0"/>
              <a:t>g y0=x+u0</a:t>
            </a:r>
          </a:p>
          <a:p>
            <a:r>
              <a:rPr lang="en-US" altLang="zh-CN" dirty="0"/>
              <a:t>g y1=</a:t>
            </a:r>
            <a:r>
              <a:rPr lang="en-US" altLang="zh-CN" dirty="0">
                <a:solidFill>
                  <a:srgbClr val="FF0000"/>
                </a:solidFill>
              </a:rPr>
              <a:t>1+2</a:t>
            </a:r>
            <a:r>
              <a:rPr lang="en-US" altLang="zh-CN" dirty="0"/>
              <a:t>*x+u1</a:t>
            </a:r>
          </a:p>
          <a:p>
            <a:r>
              <a:rPr lang="en-US" altLang="zh-CN" dirty="0"/>
              <a:t>g y=y0 if t==0</a:t>
            </a:r>
          </a:p>
          <a:p>
            <a:r>
              <a:rPr lang="en-US" altLang="zh-CN" dirty="0"/>
              <a:t>replace y=y1 if t==1</a:t>
            </a:r>
          </a:p>
          <a:p>
            <a:r>
              <a:rPr lang="en-US" altLang="zh-CN" dirty="0" err="1"/>
              <a:t>reg</a:t>
            </a:r>
            <a:r>
              <a:rPr lang="en-US" altLang="zh-CN" dirty="0"/>
              <a:t> y x  i.t   //</a:t>
            </a:r>
            <a:r>
              <a:rPr lang="zh-CN" altLang="en-US" dirty="0"/>
              <a:t>有偏估计</a:t>
            </a:r>
          </a:p>
          <a:p>
            <a:r>
              <a:rPr lang="en-US" altLang="zh-CN" dirty="0" err="1"/>
              <a:t>eregress</a:t>
            </a:r>
            <a:r>
              <a:rPr lang="en-US" altLang="zh-CN" dirty="0"/>
              <a:t> y </a:t>
            </a:r>
            <a:r>
              <a:rPr lang="en-US" altLang="zh-CN" dirty="0" err="1"/>
              <a:t>x,entreat</a:t>
            </a:r>
            <a:r>
              <a:rPr lang="en-US" altLang="zh-CN" dirty="0"/>
              <a:t>(t=z)</a:t>
            </a:r>
          </a:p>
          <a:p>
            <a:r>
              <a:rPr lang="en-US" altLang="zh-CN" dirty="0" err="1"/>
              <a:t>estat</a:t>
            </a:r>
            <a:r>
              <a:rPr lang="en-US" altLang="zh-CN" dirty="0"/>
              <a:t> </a:t>
            </a:r>
            <a:r>
              <a:rPr lang="en-US" altLang="zh-CN" dirty="0" err="1"/>
              <a:t>teffects,pom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875958"/>
            <a:ext cx="4658263" cy="19820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108889"/>
            <a:ext cx="4494362" cy="37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多水平内生处理</a:t>
            </a:r>
            <a:r>
              <a:rPr lang="en-US" altLang="zh-CN" sz="3600" dirty="0" err="1"/>
              <a:t>eregress</a:t>
            </a:r>
            <a:r>
              <a:rPr lang="en-US" altLang="zh-CN" sz="3600" dirty="0"/>
              <a:t> y </a:t>
            </a:r>
            <a:r>
              <a:rPr lang="en-US" altLang="zh-CN" sz="3600" dirty="0" err="1"/>
              <a:t>x,entreat</a:t>
            </a:r>
            <a:r>
              <a:rPr lang="en-US" altLang="zh-CN" sz="3600" dirty="0"/>
              <a:t>(t=z)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77" y="3559545"/>
            <a:ext cx="6782876" cy="3298455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23290"/>
              </p:ext>
            </p:extLst>
          </p:nvPr>
        </p:nvGraphicFramePr>
        <p:xfrm>
          <a:off x="841075" y="1407148"/>
          <a:ext cx="6112808" cy="1592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t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weight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y0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</a:t>
                      </a:r>
                      <a:endParaRPr lang="zh-CN" altLang="en-US" sz="24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970135" y="916010"/>
            <a:ext cx="3179171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处理组与对照组</a:t>
            </a:r>
          </a:p>
        </p:txBody>
      </p:sp>
      <p:sp>
        <p:nvSpPr>
          <p:cNvPr id="19" name="矩形 18"/>
          <p:cNvSpPr/>
          <p:nvPr/>
        </p:nvSpPr>
        <p:spPr>
          <a:xfrm>
            <a:off x="757868" y="3159435"/>
            <a:ext cx="4507639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多水平处理（</a:t>
            </a:r>
            <a:r>
              <a:rPr lang="en-US" altLang="zh-CN" sz="2000" dirty="0"/>
              <a:t>t=1</a:t>
            </a:r>
            <a:r>
              <a:rPr lang="zh-CN" altLang="en-US" sz="2000" dirty="0"/>
              <a:t>和</a:t>
            </a:r>
            <a:r>
              <a:rPr lang="en-US" altLang="zh-CN" sz="2000" dirty="0"/>
              <a:t>2</a:t>
            </a:r>
            <a:r>
              <a:rPr lang="zh-CN" altLang="en-US" sz="2000" dirty="0"/>
              <a:t>）与对照组（</a:t>
            </a:r>
            <a:r>
              <a:rPr lang="en-US" altLang="zh-CN" sz="2000" dirty="0"/>
              <a:t>t=0)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6940871" y="3983886"/>
            <a:ext cx="22031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不锻炼</a:t>
            </a:r>
            <a:endParaRPr lang="en-US" altLang="zh-CN" sz="2000" dirty="0"/>
          </a:p>
          <a:p>
            <a:pPr algn="ctr"/>
            <a:r>
              <a:rPr lang="zh-CN" altLang="en-US" sz="2000" dirty="0"/>
              <a:t>轻度锻炼</a:t>
            </a:r>
            <a:endParaRPr lang="en-US" altLang="zh-CN" sz="2000" dirty="0"/>
          </a:p>
          <a:p>
            <a:pPr algn="ctr"/>
            <a:r>
              <a:rPr lang="zh-CN" altLang="en-US" sz="2000" dirty="0"/>
              <a:t>重度锻炼</a:t>
            </a:r>
            <a:endParaRPr lang="en-US" altLang="zh-CN" sz="2000" dirty="0"/>
          </a:p>
          <a:p>
            <a:pPr algn="ctr"/>
            <a:r>
              <a:rPr lang="en-US" altLang="zh-CN" sz="2000" dirty="0"/>
              <a:t>***********</a:t>
            </a:r>
          </a:p>
          <a:p>
            <a:pPr algn="ctr"/>
            <a:r>
              <a:rPr lang="zh-CN" altLang="en-US" sz="2000" dirty="0"/>
              <a:t>安慰剂</a:t>
            </a:r>
            <a:endParaRPr lang="en-US" altLang="zh-CN" sz="2000" dirty="0"/>
          </a:p>
          <a:p>
            <a:pPr algn="ctr"/>
            <a:r>
              <a:rPr lang="zh-CN" altLang="en-US" sz="2000" dirty="0"/>
              <a:t>小剂量</a:t>
            </a:r>
            <a:endParaRPr lang="en-US" altLang="zh-CN" sz="2000" dirty="0"/>
          </a:p>
          <a:p>
            <a:pPr algn="ctr"/>
            <a:r>
              <a:rPr lang="zh-CN" altLang="en-US" sz="2000" dirty="0"/>
              <a:t>大剂量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253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x,select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(s=z)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158</a:t>
            </a:fld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635999"/>
              </p:ext>
            </p:extLst>
          </p:nvPr>
        </p:nvGraphicFramePr>
        <p:xfrm>
          <a:off x="727129" y="997489"/>
          <a:ext cx="3994575" cy="1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07" name="公式" r:id="rId4" imgW="2717640" imgH="939600" progId="Equation.3">
                  <p:embed/>
                </p:oleObj>
              </mc:Choice>
              <mc:Fallback>
                <p:oleObj name="公式" r:id="rId4" imgW="27176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129" y="997489"/>
                        <a:ext cx="3994575" cy="1387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992221"/>
              </p:ext>
            </p:extLst>
          </p:nvPr>
        </p:nvGraphicFramePr>
        <p:xfrm>
          <a:off x="523875" y="6037263"/>
          <a:ext cx="60071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08" name="公式" r:id="rId6" imgW="3352680" imgH="342720" progId="Equation.3">
                  <p:embed/>
                </p:oleObj>
              </mc:Choice>
              <mc:Fallback>
                <p:oleObj name="公式" r:id="rId6" imgW="335268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875" y="6037263"/>
                        <a:ext cx="6007100" cy="6143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082538"/>
              </p:ext>
            </p:extLst>
          </p:nvPr>
        </p:nvGraphicFramePr>
        <p:xfrm>
          <a:off x="5576158" y="1423319"/>
          <a:ext cx="3001112" cy="961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09" name="公式" r:id="rId8" imgW="1981080" imgH="634680" progId="Equation.3">
                  <p:embed/>
                </p:oleObj>
              </mc:Choice>
              <mc:Fallback>
                <p:oleObj name="公式" r:id="rId8" imgW="198108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6158" y="1423319"/>
                        <a:ext cx="3001112" cy="961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845819"/>
              </p:ext>
            </p:extLst>
          </p:nvPr>
        </p:nvGraphicFramePr>
        <p:xfrm>
          <a:off x="623697" y="2704302"/>
          <a:ext cx="7058025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10" name="公式" r:id="rId10" imgW="4152600" imgH="1015920" progId="Equation.3">
                  <p:embed/>
                </p:oleObj>
              </mc:Choice>
              <mc:Fallback>
                <p:oleObj name="公式" r:id="rId10" imgW="4152600" imgH="1015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3697" y="2704302"/>
                        <a:ext cx="7058025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256142"/>
              </p:ext>
            </p:extLst>
          </p:nvPr>
        </p:nvGraphicFramePr>
        <p:xfrm>
          <a:off x="453306" y="4548179"/>
          <a:ext cx="6485762" cy="96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11" name="公式" r:id="rId12" imgW="4431960" imgH="660240" progId="Equation.3">
                  <p:embed/>
                </p:oleObj>
              </mc:Choice>
              <mc:Fallback>
                <p:oleObj name="公式" r:id="rId12" imgW="4431960" imgH="660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3306" y="4548179"/>
                        <a:ext cx="6485762" cy="96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595394" y="989569"/>
            <a:ext cx="3179171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s=0</a:t>
            </a:r>
            <a:r>
              <a:rPr lang="zh-CN" altLang="en-US" sz="2000" dirty="0"/>
              <a:t>时观测不到</a:t>
            </a:r>
            <a:r>
              <a:rPr lang="en-US" altLang="zh-CN" sz="2000" dirty="0"/>
              <a:t>y</a:t>
            </a:r>
            <a:r>
              <a:rPr lang="zh-CN" altLang="en-US" sz="2000" dirty="0"/>
              <a:t>的取值</a:t>
            </a:r>
          </a:p>
        </p:txBody>
      </p:sp>
    </p:spTree>
    <p:extLst>
      <p:ext uri="{BB962C8B-B14F-4D97-AF65-F5344CB8AC3E}">
        <p14:creationId xmlns:p14="http://schemas.microsoft.com/office/powerpoint/2010/main" val="2294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x,select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(s=z)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159</a:t>
            </a:fld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99111"/>
              </p:ext>
            </p:extLst>
          </p:nvPr>
        </p:nvGraphicFramePr>
        <p:xfrm>
          <a:off x="436268" y="1001551"/>
          <a:ext cx="3994575" cy="1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403" name="公式" r:id="rId4" imgW="2717640" imgH="939600" progId="Equation.3">
                  <p:embed/>
                </p:oleObj>
              </mc:Choice>
              <mc:Fallback>
                <p:oleObj name="公式" r:id="rId4" imgW="27176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68" y="1001551"/>
                        <a:ext cx="3994575" cy="1387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968815" y="1063803"/>
            <a:ext cx="4071668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*样本选择</a:t>
            </a:r>
          </a:p>
          <a:p>
            <a:r>
              <a:rPr lang="zh-CN" altLang="en-US" dirty="0"/>
              <a:t>drawnorm e es,n(1000) cov(1,-0.7,1) cstorage(upper) clear seed(1)</a:t>
            </a:r>
          </a:p>
          <a:p>
            <a:r>
              <a:rPr lang="zh-CN" altLang="en-US" dirty="0"/>
              <a:t>drawnorm x z</a:t>
            </a:r>
          </a:p>
          <a:p>
            <a:r>
              <a:rPr lang="zh-CN" altLang="en-US" dirty="0"/>
              <a:t>g s=(z+es)&gt;0</a:t>
            </a:r>
          </a:p>
          <a:p>
            <a:r>
              <a:rPr lang="zh-CN" altLang="en-US" dirty="0"/>
              <a:t>g y=1+2*x+e if s==1</a:t>
            </a:r>
          </a:p>
          <a:p>
            <a:r>
              <a:rPr lang="zh-CN" altLang="en-US" dirty="0"/>
              <a:t>reg y x</a:t>
            </a:r>
          </a:p>
          <a:p>
            <a:r>
              <a:rPr lang="zh-CN" altLang="en-US" dirty="0"/>
              <a:t>predict hy</a:t>
            </a:r>
          </a:p>
          <a:p>
            <a:r>
              <a:rPr lang="zh-CN" altLang="en-US" dirty="0"/>
              <a:t>eregress y x,select(s=z)</a:t>
            </a:r>
          </a:p>
          <a:p>
            <a:r>
              <a:rPr lang="zh-CN" altLang="en-US" dirty="0"/>
              <a:t>predict ehy</a:t>
            </a:r>
          </a:p>
          <a:p>
            <a:r>
              <a:rPr lang="zh-CN" altLang="en-US" dirty="0"/>
              <a:t>g ty=1+2*x+e</a:t>
            </a:r>
          </a:p>
          <a:p>
            <a:r>
              <a:rPr lang="zh-CN" altLang="en-US" dirty="0"/>
              <a:t>su y hy ty ehy  </a:t>
            </a:r>
          </a:p>
          <a:p>
            <a:r>
              <a:rPr lang="zh-CN" altLang="en-US" dirty="0"/>
              <a:t>*eregress的预测结果和真实结果接近，但reg的预测结果偏离真实，仅接近观察到的y均值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242" y="5311120"/>
            <a:ext cx="4623758" cy="15425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675" y="3925019"/>
            <a:ext cx="4466518" cy="29329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7886"/>
            <a:ext cx="4721704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中心极限定理也适用于独立不同分布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93505" y="969484"/>
            <a:ext cx="8296812" cy="10490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独立不同分布在一定条件下（如有限方差），</a:t>
            </a:r>
            <a:r>
              <a:rPr lang="en-US" altLang="zh-CN" sz="2000" dirty="0" err="1"/>
              <a:t>当样本趋于无穷时，无论原总体服从什么分布</a:t>
            </a:r>
            <a:r>
              <a:rPr lang="zh-CN" altLang="en-US" sz="2000" dirty="0"/>
              <a:t>（亦可来自不同分布总体）</a:t>
            </a:r>
            <a:r>
              <a:rPr lang="en-US" altLang="zh-CN" sz="2000" dirty="0"/>
              <a:t>，</a:t>
            </a:r>
            <a:r>
              <a:rPr lang="zh-CN" altLang="en-US" sz="2000" dirty="0"/>
              <a:t>样本</a:t>
            </a:r>
            <a:r>
              <a:rPr lang="en-US" altLang="zh-CN" sz="2000" dirty="0" err="1"/>
              <a:t>均值将</a:t>
            </a:r>
            <a:r>
              <a:rPr lang="zh-CN" altLang="en-US" sz="2000" dirty="0"/>
              <a:t>趋</a:t>
            </a:r>
            <a:r>
              <a:rPr lang="en-US" altLang="zh-CN" sz="2000" dirty="0" err="1"/>
              <a:t>近正态分布</a:t>
            </a:r>
            <a:r>
              <a:rPr lang="en-US" altLang="zh-CN" sz="2000" dirty="0"/>
              <a:t>。</a:t>
            </a:r>
            <a:endParaRPr lang="zh-CN" altLang="zh-CN" sz="2000" dirty="0"/>
          </a:p>
          <a:p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" y="1915065"/>
            <a:ext cx="8945288" cy="4942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8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Tobit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x,tobit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160</a:t>
            </a:fld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18406"/>
              </p:ext>
            </p:extLst>
          </p:nvPr>
        </p:nvGraphicFramePr>
        <p:xfrm>
          <a:off x="1936750" y="1020245"/>
          <a:ext cx="5026025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659" name="公式" r:id="rId4" imgW="3288960" imgH="1752480" progId="Equation.3">
                  <p:embed/>
                </p:oleObj>
              </mc:Choice>
              <mc:Fallback>
                <p:oleObj name="公式" r:id="rId4" imgW="328896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20245"/>
                        <a:ext cx="5026025" cy="2684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834482"/>
              </p:ext>
            </p:extLst>
          </p:nvPr>
        </p:nvGraphicFramePr>
        <p:xfrm>
          <a:off x="1803399" y="4057454"/>
          <a:ext cx="5292725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660" name="公式" r:id="rId6" imgW="3276360" imgH="888840" progId="Equation.3">
                  <p:embed/>
                </p:oleObj>
              </mc:Choice>
              <mc:Fallback>
                <p:oleObj name="公式" r:id="rId6" imgW="32763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399" y="4057454"/>
                        <a:ext cx="5292725" cy="1441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924501"/>
              </p:ext>
            </p:extLst>
          </p:nvPr>
        </p:nvGraphicFramePr>
        <p:xfrm>
          <a:off x="0" y="5920653"/>
          <a:ext cx="9212804" cy="754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661" name="公式" r:id="rId8" imgW="5270400" imgH="431640" progId="Equation.3">
                  <p:embed/>
                </p:oleObj>
              </mc:Choice>
              <mc:Fallback>
                <p:oleObj name="公式" r:id="rId8" imgW="52704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5920653"/>
                        <a:ext cx="9212804" cy="75478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165400" y="1231854"/>
            <a:ext cx="4357497" cy="70788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tobit</a:t>
            </a:r>
            <a:r>
              <a:rPr lang="zh-CN" altLang="en-US" sz="2000" dirty="0"/>
              <a:t>与内生样本选择</a:t>
            </a:r>
            <a:r>
              <a:rPr lang="en-US" altLang="zh-CN" sz="2000" dirty="0"/>
              <a:t>select</a:t>
            </a:r>
            <a:r>
              <a:rPr lang="zh-CN" altLang="en-US" sz="2000" dirty="0"/>
              <a:t>的区别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s</a:t>
            </a:r>
            <a:r>
              <a:rPr lang="zh-CN" altLang="en-US" sz="2000" dirty="0"/>
              <a:t>不是仅取值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r>
              <a:rPr lang="zh-CN" altLang="en-US" sz="2000" dirty="0"/>
              <a:t>，而是受限连续变量</a:t>
            </a:r>
          </a:p>
        </p:txBody>
      </p:sp>
    </p:spTree>
    <p:extLst>
      <p:ext uri="{BB962C8B-B14F-4D97-AF65-F5344CB8AC3E}">
        <p14:creationId xmlns:p14="http://schemas.microsoft.com/office/powerpoint/2010/main" val="35978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948008"/>
              </p:ext>
            </p:extLst>
          </p:nvPr>
        </p:nvGraphicFramePr>
        <p:xfrm>
          <a:off x="769244" y="4323200"/>
          <a:ext cx="288448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86" name="公式" r:id="rId4" imgW="1523880" imgH="482400" progId="Equation.3">
                  <p:embed/>
                </p:oleObj>
              </mc:Choice>
              <mc:Fallback>
                <p:oleObj name="公式" r:id="rId4" imgW="1523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244" y="4323200"/>
                        <a:ext cx="2884488" cy="915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0" y="192041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二元内生变量：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x,endog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wb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z,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probit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935821"/>
              </p:ext>
            </p:extLst>
          </p:nvPr>
        </p:nvGraphicFramePr>
        <p:xfrm>
          <a:off x="830031" y="1096546"/>
          <a:ext cx="2117725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87" name="公式" r:id="rId6" imgW="1117440" imgH="406080" progId="Equation.3">
                  <p:embed/>
                </p:oleObj>
              </mc:Choice>
              <mc:Fallback>
                <p:oleObj name="公式" r:id="rId6" imgW="11174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031" y="1096546"/>
                        <a:ext cx="2117725" cy="7731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682299" y="2250943"/>
            <a:ext cx="2811399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若内生变量为二元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383266"/>
              </p:ext>
            </p:extLst>
          </p:nvPr>
        </p:nvGraphicFramePr>
        <p:xfrm>
          <a:off x="769244" y="3032338"/>
          <a:ext cx="2400273" cy="909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88" name="公式" r:id="rId8" imgW="1206360" imgH="457200" progId="Equation.3">
                  <p:embed/>
                </p:oleObj>
              </mc:Choice>
              <mc:Fallback>
                <p:oleObj name="公式" r:id="rId8" imgW="12063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9244" y="3032338"/>
                        <a:ext cx="2400273" cy="90957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38235"/>
              </p:ext>
            </p:extLst>
          </p:nvPr>
        </p:nvGraphicFramePr>
        <p:xfrm>
          <a:off x="4237607" y="2168963"/>
          <a:ext cx="3833813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89" name="公式" r:id="rId10" imgW="1676160" imgH="939600" progId="Equation.3">
                  <p:embed/>
                </p:oleObj>
              </mc:Choice>
              <mc:Fallback>
                <p:oleObj name="公式" r:id="rId10" imgW="16761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37607" y="2168963"/>
                        <a:ext cx="3833813" cy="215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16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97627" y="826279"/>
            <a:ext cx="2574165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内生变量为二元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657378"/>
              </p:ext>
            </p:extLst>
          </p:nvPr>
        </p:nvGraphicFramePr>
        <p:xfrm>
          <a:off x="423681" y="1397658"/>
          <a:ext cx="2400273" cy="909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77" name="公式" r:id="rId4" imgW="1206360" imgH="457200" progId="Equation.3">
                  <p:embed/>
                </p:oleObj>
              </mc:Choice>
              <mc:Fallback>
                <p:oleObj name="公式" r:id="rId4" imgW="12063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681" y="1397658"/>
                        <a:ext cx="2400273" cy="90957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-118875" y="1317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序次内生变量：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eregress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x,endog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z,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oprobit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957126"/>
              </p:ext>
            </p:extLst>
          </p:nvPr>
        </p:nvGraphicFramePr>
        <p:xfrm>
          <a:off x="5799171" y="1322872"/>
          <a:ext cx="288448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78" name="公式" r:id="rId6" imgW="1523880" imgH="482400" progId="Equation.3">
                  <p:embed/>
                </p:oleObj>
              </mc:Choice>
              <mc:Fallback>
                <p:oleObj name="公式" r:id="rId6" imgW="1523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9171" y="1322872"/>
                        <a:ext cx="2884488" cy="915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377167" y="2642710"/>
            <a:ext cx="489357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内生变量为序次</a:t>
            </a:r>
            <a:r>
              <a:rPr lang="en-US" altLang="zh-CN" sz="2000" dirty="0"/>
              <a:t>0,1,2,…</a:t>
            </a:r>
            <a:r>
              <a:rPr lang="zh-CN" altLang="en-US" sz="2000" dirty="0"/>
              <a:t>，可以转化成二元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201765"/>
              </p:ext>
            </p:extLst>
          </p:nvPr>
        </p:nvGraphicFramePr>
        <p:xfrm>
          <a:off x="377167" y="3214089"/>
          <a:ext cx="3941763" cy="277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79" name="公式" r:id="rId8" imgW="1981080" imgH="1396800" progId="Equation.3">
                  <p:embed/>
                </p:oleObj>
              </mc:Choice>
              <mc:Fallback>
                <p:oleObj name="公式" r:id="rId8" imgW="1981080" imgH="139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7167" y="3214089"/>
                        <a:ext cx="3941763" cy="2779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461315"/>
              </p:ext>
            </p:extLst>
          </p:nvPr>
        </p:nvGraphicFramePr>
        <p:xfrm>
          <a:off x="5074368" y="3753299"/>
          <a:ext cx="3833813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80" name="公式" r:id="rId10" imgW="1676160" imgH="939600" progId="Equation.3">
                  <p:embed/>
                </p:oleObj>
              </mc:Choice>
              <mc:Fallback>
                <p:oleObj name="公式" r:id="rId10" imgW="16761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74368" y="3753299"/>
                        <a:ext cx="3833813" cy="215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14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675" y="790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eprobit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x,endog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(w=z)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163</a:t>
            </a:fld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873547"/>
              </p:ext>
            </p:extLst>
          </p:nvPr>
        </p:nvGraphicFramePr>
        <p:xfrm>
          <a:off x="870928" y="1305523"/>
          <a:ext cx="2192338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2" name="公式" r:id="rId4" imgW="1396800" imgH="685800" progId="Equation.3">
                  <p:embed/>
                </p:oleObj>
              </mc:Choice>
              <mc:Fallback>
                <p:oleObj name="公式" r:id="rId4" imgW="13968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928" y="1305523"/>
                        <a:ext cx="2192338" cy="1081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257500"/>
              </p:ext>
            </p:extLst>
          </p:nvPr>
        </p:nvGraphicFramePr>
        <p:xfrm>
          <a:off x="870928" y="2585613"/>
          <a:ext cx="6131134" cy="67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3" name="公式" r:id="rId6" imgW="4127400" imgH="457200" progId="Equation.3">
                  <p:embed/>
                </p:oleObj>
              </mc:Choice>
              <mc:Fallback>
                <p:oleObj name="公式" r:id="rId6" imgW="4127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0928" y="2585613"/>
                        <a:ext cx="6131134" cy="67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0325"/>
              </p:ext>
            </p:extLst>
          </p:nvPr>
        </p:nvGraphicFramePr>
        <p:xfrm>
          <a:off x="4181641" y="1533832"/>
          <a:ext cx="3752518" cy="812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4" name="公式" r:id="rId8" imgW="2463480" imgH="533160" progId="Equation.3">
                  <p:embed/>
                </p:oleObj>
              </mc:Choice>
              <mc:Fallback>
                <p:oleObj name="公式" r:id="rId8" imgW="2463480" imgH="533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641" y="1533832"/>
                        <a:ext cx="3752518" cy="812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201528"/>
              </p:ext>
            </p:extLst>
          </p:nvPr>
        </p:nvGraphicFramePr>
        <p:xfrm>
          <a:off x="801916" y="3825742"/>
          <a:ext cx="5619750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5" name="公式" r:id="rId10" imgW="4165560" imgH="1473120" progId="Equation.3">
                  <p:embed/>
                </p:oleObj>
              </mc:Choice>
              <mc:Fallback>
                <p:oleObj name="公式" r:id="rId10" imgW="4165560" imgH="1473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1916" y="3825742"/>
                        <a:ext cx="5619750" cy="198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213995"/>
              </p:ext>
            </p:extLst>
          </p:nvPr>
        </p:nvGraphicFramePr>
        <p:xfrm>
          <a:off x="684811" y="5833391"/>
          <a:ext cx="6642882" cy="1024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6" name="公式" r:id="rId12" imgW="4940280" imgH="761760" progId="Equation.3">
                  <p:embed/>
                </p:oleObj>
              </mc:Choice>
              <mc:Fallback>
                <p:oleObj name="公式" r:id="rId12" imgW="4940280" imgH="76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4811" y="5833391"/>
                        <a:ext cx="6642882" cy="102460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191475"/>
              </p:ext>
            </p:extLst>
          </p:nvPr>
        </p:nvGraphicFramePr>
        <p:xfrm>
          <a:off x="801916" y="861958"/>
          <a:ext cx="2734605" cy="364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7" name="公式" r:id="rId14" imgW="1523880" imgH="203040" progId="Equation.3">
                  <p:embed/>
                </p:oleObj>
              </mc:Choice>
              <mc:Fallback>
                <p:oleObj name="公式" r:id="rId14" imgW="1523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01916" y="861958"/>
                        <a:ext cx="2734605" cy="36461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55370"/>
              </p:ext>
            </p:extLst>
          </p:nvPr>
        </p:nvGraphicFramePr>
        <p:xfrm>
          <a:off x="6057900" y="839788"/>
          <a:ext cx="21209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8" name="公式" r:id="rId16" imgW="1180800" imgH="228600" progId="Equation.3">
                  <p:embed/>
                </p:oleObj>
              </mc:Choice>
              <mc:Fallback>
                <p:oleObj name="公式" r:id="rId16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57900" y="839788"/>
                        <a:ext cx="2120900" cy="4095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3855055" y="844210"/>
            <a:ext cx="2020386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因变量仅取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58361"/>
              </p:ext>
            </p:extLst>
          </p:nvPr>
        </p:nvGraphicFramePr>
        <p:xfrm>
          <a:off x="684811" y="3399374"/>
          <a:ext cx="6993659" cy="3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89" name="公式" r:id="rId18" imgW="3835080" imgH="203040" progId="Equation.3">
                  <p:embed/>
                </p:oleObj>
              </mc:Choice>
              <mc:Fallback>
                <p:oleObj name="公式" r:id="rId18" imgW="3835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4811" y="3399374"/>
                        <a:ext cx="6993659" cy="3705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5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675" y="790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eprobit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极大似然函数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164</a:t>
            </a:fld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46910"/>
              </p:ext>
            </p:extLst>
          </p:nvPr>
        </p:nvGraphicFramePr>
        <p:xfrm>
          <a:off x="1225350" y="1415602"/>
          <a:ext cx="6693299" cy="4250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59" name="公式" r:id="rId4" imgW="3200400" imgH="2031840" progId="Equation.3">
                  <p:embed/>
                </p:oleObj>
              </mc:Choice>
              <mc:Fallback>
                <p:oleObj name="公式" r:id="rId4" imgW="3200400" imgH="2031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5350" y="1415602"/>
                        <a:ext cx="6693299" cy="4250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2778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Probit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Random effects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3173-9AD2-4E5F-AFB6-E1EDBEB5AAA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165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104450"/>
            <a:ext cx="4533900" cy="542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13453"/>
            <a:ext cx="7677150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2827231"/>
            <a:ext cx="5067300" cy="124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25" y="4328148"/>
            <a:ext cx="2162175" cy="51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998" y="5279296"/>
            <a:ext cx="1895475" cy="619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883" y="5978031"/>
            <a:ext cx="5610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394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" y="1074809"/>
            <a:ext cx="8448675" cy="435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2" y="5664171"/>
            <a:ext cx="8804750" cy="10573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区间模型似然函数</a:t>
            </a:r>
            <a:r>
              <a:rPr lang="en-US" altLang="zh-CN" sz="3600" dirty="0"/>
              <a:t>:</a:t>
            </a:r>
            <a:r>
              <a:rPr lang="en-US" altLang="zh-CN" sz="3600" dirty="0" err="1"/>
              <a:t>interegress</a:t>
            </a:r>
            <a:r>
              <a:rPr lang="en-US" altLang="zh-CN" sz="3600" dirty="0"/>
              <a:t> </a:t>
            </a:r>
            <a:r>
              <a:rPr lang="en-US" altLang="zh-CN" sz="3600" dirty="0" err="1"/>
              <a:t>yl</a:t>
            </a:r>
            <a:r>
              <a:rPr lang="en-US" altLang="zh-CN" sz="3600" dirty="0"/>
              <a:t> </a:t>
            </a:r>
            <a:r>
              <a:rPr lang="en-US" altLang="zh-CN" sz="3600" dirty="0" err="1"/>
              <a:t>yr</a:t>
            </a:r>
            <a:r>
              <a:rPr lang="en-US" altLang="zh-CN" sz="3600" dirty="0"/>
              <a:t> x</a:t>
            </a:r>
            <a:endParaRPr lang="zh-CN" altLang="en-US" sz="36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843478"/>
              </p:ext>
            </p:extLst>
          </p:nvPr>
        </p:nvGraphicFramePr>
        <p:xfrm>
          <a:off x="5984875" y="1468438"/>
          <a:ext cx="2811463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654" name="公式" r:id="rId5" imgW="1739880" imgH="634680" progId="Equation.3">
                  <p:embed/>
                </p:oleObj>
              </mc:Choice>
              <mc:Fallback>
                <p:oleObj name="公式" r:id="rId5" imgW="173988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1468438"/>
                        <a:ext cx="2811463" cy="10302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599105"/>
              </p:ext>
            </p:extLst>
          </p:nvPr>
        </p:nvGraphicFramePr>
        <p:xfrm>
          <a:off x="5902325" y="2970703"/>
          <a:ext cx="324167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655" name="公式" r:id="rId7" imgW="2006280" imgH="634680" progId="Equation.3">
                  <p:embed/>
                </p:oleObj>
              </mc:Choice>
              <mc:Fallback>
                <p:oleObj name="公式" r:id="rId7" imgW="200628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2325" y="2970703"/>
                        <a:ext cx="3241675" cy="10302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11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9" y="973442"/>
            <a:ext cx="7554357" cy="2635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91295"/>
            <a:ext cx="5143500" cy="2128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89" y="4341652"/>
            <a:ext cx="7637959" cy="3687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88727" y="60259"/>
            <a:ext cx="7261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ERM</a:t>
            </a:r>
            <a:r>
              <a:rPr lang="zh-CN" altLang="en-US" sz="3200" dirty="0">
                <a:latin typeface="华文琥珀" panose="02010800040101010101" pitchFamily="2" charset="-122"/>
                <a:ea typeface="华文琥珀" panose="02010800040101010101" pitchFamily="2" charset="-122"/>
              </a:rPr>
              <a:t>同时应对多种内生性的分析框架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55" y="2334472"/>
            <a:ext cx="4610302" cy="435729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914" y="3827395"/>
            <a:ext cx="5147690" cy="4325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914" y="2851472"/>
            <a:ext cx="2493034" cy="9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第九部分要点小结</a:t>
            </a:r>
          </a:p>
        </p:txBody>
      </p:sp>
      <p:sp>
        <p:nvSpPr>
          <p:cNvPr id="12" name="文本框 1"/>
          <p:cNvSpPr txBox="1"/>
          <p:nvPr/>
        </p:nvSpPr>
        <p:spPr>
          <a:xfrm>
            <a:off x="772063" y="1770822"/>
            <a:ext cx="8121770" cy="340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基于多元正态分布的极大似然估计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假设主方程、或潜在结果方程（内生选择情形）、样本选择方程的误差项服从多元正态分布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将多元正态分布分解得到条件似然函数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84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881" y="651345"/>
            <a:ext cx="8549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200000"/>
              </a:lnSpc>
              <a:defRPr sz="6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 dirty="0"/>
              <a:t>十、扩展回归模型案例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45C-EB81-4514-B3BE-2AC6C2AF1F2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A7F27-03B8-4061-A296-0403CCA889D8}" type="slidenum">
              <a:rPr lang="zh-CN" altLang="en-US" smtClean="0"/>
              <a:pPr/>
              <a:t>169</a:t>
            </a:fld>
            <a:endParaRPr lang="zh-CN" altLang="en-US" dirty="0"/>
          </a:p>
        </p:txBody>
      </p:sp>
      <p:sp>
        <p:nvSpPr>
          <p:cNvPr id="6" name="文本框 1"/>
          <p:cNvSpPr txBox="1"/>
          <p:nvPr/>
        </p:nvSpPr>
        <p:spPr>
          <a:xfrm>
            <a:off x="1295040" y="2875002"/>
            <a:ext cx="6694098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可应对内生变量、内生处理、内生样本选择、随机效应或多种情形的组合</a:t>
            </a:r>
            <a:endParaRPr lang="en-US" altLang="zh-CN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31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732455"/>
            <a:ext cx="9144000" cy="4042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vi-VN" altLang="zh-CN" sz="1600" dirty="0"/>
              <a:t>mata </a:t>
            </a:r>
            <a:r>
              <a:rPr lang="en-US" altLang="zh-CN" sz="1600" dirty="0"/>
              <a:t>    //y</a:t>
            </a:r>
            <a:r>
              <a:rPr lang="zh-CN" altLang="en-US" sz="1600" dirty="0"/>
              <a:t>是来自二项分布、伽玛分布、指数分布、泊松分布和贝塔分布的五个样本的和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y=3*rbinomial(1000,1,3,0.5), rgamma(1000,1,3,1) ,</a:t>
            </a:r>
            <a:r>
              <a:rPr lang="en-US" altLang="zh-CN" sz="1600" dirty="0"/>
              <a:t> </a:t>
            </a:r>
            <a:r>
              <a:rPr lang="vi-VN" altLang="zh-CN" sz="1600" dirty="0"/>
              <a:t>rexponential(1000,1,2), </a:t>
            </a:r>
            <a:r>
              <a:rPr lang="en-US" altLang="zh-CN" sz="1600" dirty="0"/>
              <a:t>r</a:t>
            </a:r>
            <a:r>
              <a:rPr lang="vi-VN" altLang="zh-CN" sz="1600" dirty="0"/>
              <a:t>poisson(1000,1,2),</a:t>
            </a:r>
            <a:r>
              <a:rPr lang="en-US" altLang="zh-CN" sz="1600" dirty="0"/>
              <a:t>  </a:t>
            </a:r>
            <a:r>
              <a:rPr lang="vi-VN" altLang="zh-CN" sz="1600" dirty="0"/>
              <a:t>10*rbeta(1000,1,0.7,0.3),3*rbinomial(1000,1,3,0.5)+rgamma(1000,1,3,1)+rexponential(1000,1,2)+rpoisson(1000,1,2)+10*rbeta(1000,1,0.7,0.3)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end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getmata (y*)=y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forv i=1/6 </a:t>
            </a:r>
            <a:r>
              <a:rPr lang="en-US" altLang="zh-CN" sz="1600" dirty="0"/>
              <a:t> </a:t>
            </a:r>
            <a:r>
              <a:rPr lang="vi-VN" altLang="zh-CN" sz="1600" dirty="0"/>
              <a:t>{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hist y`i',name(y`i',replace)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}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graph combine y1 y2 y3 y4 y5 y6</a:t>
            </a:r>
          </a:p>
          <a:p>
            <a:pPr>
              <a:lnSpc>
                <a:spcPts val="2800"/>
              </a:lnSpc>
            </a:pPr>
            <a:r>
              <a:rPr lang="vi-VN" altLang="zh-CN" sz="1600" dirty="0"/>
              <a:t>kdensity y6,norm    //</a:t>
            </a:r>
            <a:r>
              <a:rPr lang="zh-CN" altLang="en-US" sz="1600" dirty="0"/>
              <a:t>相当接近正态分布</a:t>
            </a:r>
          </a:p>
        </p:txBody>
      </p:sp>
      <p:sp>
        <p:nvSpPr>
          <p:cNvPr id="4" name="矩形 3"/>
          <p:cNvSpPr/>
          <p:nvPr/>
        </p:nvSpPr>
        <p:spPr>
          <a:xfrm>
            <a:off x="-176270" y="11916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中心极限定理模拟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64" y="2389518"/>
            <a:ext cx="5400136" cy="44684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6" y="4734797"/>
            <a:ext cx="3404606" cy="21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446268"/>
            <a:ext cx="2057400" cy="365125"/>
          </a:xfrm>
        </p:spPr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瘦身计划的效果估计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2531" y="3638180"/>
            <a:ext cx="36942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因变量是减重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weightloss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核心自变量是瘦身计划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wellpgm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项目开始前的体重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weight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，年龄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，性别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sex,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健康意识和习惯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health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影响到减重水平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097993"/>
              </p:ext>
            </p:extLst>
          </p:nvPr>
        </p:nvGraphicFramePr>
        <p:xfrm>
          <a:off x="675289" y="1765677"/>
          <a:ext cx="8240916" cy="355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98" name="公式" r:id="rId3" imgW="4698720" imgH="203040" progId="Equation.3">
                  <p:embed/>
                </p:oleObj>
              </mc:Choice>
              <mc:Fallback>
                <p:oleObj name="公式" r:id="rId3" imgW="46987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289" y="1765677"/>
                        <a:ext cx="8240916" cy="35568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28650" y="763579"/>
            <a:ext cx="83341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某公司拟推行一项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瘦身项目，为此先进行抽样研究，抽取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547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假设真实的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DGP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由下式生成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2982" y="2971768"/>
            <a:ext cx="6201034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https://www.stata-press.com/data/r16/wellness,clear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weightloss0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i.wellpgm age i.sex weight  health,sep(10)</a:t>
            </a:r>
          </a:p>
        </p:txBody>
      </p:sp>
      <p:sp>
        <p:nvSpPr>
          <p:cNvPr id="9" name="矩形 8"/>
          <p:cNvSpPr/>
          <p:nvPr/>
        </p:nvSpPr>
        <p:spPr>
          <a:xfrm>
            <a:off x="581205" y="2292649"/>
            <a:ext cx="47035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主要研究目标：得到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wellpgm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系数的一致估计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992" y="3702556"/>
            <a:ext cx="5299229" cy="3106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95026" y="2239793"/>
                <a:ext cx="1415546" cy="64633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𝜷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.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𝟐</m:t>
                      </m:r>
                    </m:oMath>
                  </m:oMathPara>
                </a14:m>
                <a:endParaRPr lang="en-US" altLang="zh-CN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26" y="2239793"/>
                <a:ext cx="1415546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89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2" grpId="0" animBg="1"/>
      <p:bldP spid="9" grpId="0"/>
      <p:bldP spid="1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38878" y="6218335"/>
            <a:ext cx="2057400" cy="365125"/>
          </a:xfrm>
        </p:spPr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完美数据：全部样本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全部变量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随机指派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891" y="836190"/>
            <a:ext cx="8893834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 weightloss0 age i.sex weight i.wellpgm </a:t>
            </a:r>
            <a:r>
              <a:rPr lang="pl-PL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store true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077"/>
            <a:ext cx="9144000" cy="53139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8878" y="2682815"/>
            <a:ext cx="8644737" cy="78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91" y="3976546"/>
            <a:ext cx="904911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ATE=1.25</a:t>
            </a:r>
            <a:r>
              <a:rPr lang="zh-CN" alt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置信区间（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1.47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）包含真值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，随样本增加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将收敛到真值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35772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38878" y="6218335"/>
            <a:ext cx="2057400" cy="365125"/>
          </a:xfrm>
        </p:spPr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遗漏健康意识导致内生性，使得瘦身计划估计偏误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669" y="1633068"/>
            <a:ext cx="9045331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 weightloss age i.sex weight i.wellpgm,r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store base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2343150"/>
            <a:ext cx="9066447" cy="45148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0277" y="3726683"/>
            <a:ext cx="8951061" cy="72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23361" y="4868759"/>
            <a:ext cx="7439663" cy="5078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遗漏变量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ATE=1.96</a:t>
            </a:r>
            <a:r>
              <a:rPr lang="zh-CN" alt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置信区间（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）不再包含参数真值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</p:txBody>
      </p:sp>
      <p:sp>
        <p:nvSpPr>
          <p:cNvPr id="11" name="矩形 10"/>
          <p:cNvSpPr/>
          <p:nvPr/>
        </p:nvSpPr>
        <p:spPr>
          <a:xfrm>
            <a:off x="94891" y="822141"/>
            <a:ext cx="9049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相关，更注重健康的人更注意控制饮食、积极锻炼，身材更好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难以观测而含于误差项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为内生变量</a:t>
            </a:r>
          </a:p>
        </p:txBody>
      </p:sp>
      <p:sp>
        <p:nvSpPr>
          <p:cNvPr id="10" name="矩形 9"/>
          <p:cNvSpPr/>
          <p:nvPr/>
        </p:nvSpPr>
        <p:spPr>
          <a:xfrm>
            <a:off x="6288293" y="2377107"/>
            <a:ext cx="2855707" cy="5078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几乎所有估计量都非一致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2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  <p:bldP spid="11" grpId="0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含内生变量的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ERM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456" y="859565"/>
            <a:ext cx="8911087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设定内生变量初始体重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的控制方程：性别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，项目开始前月均去健身房次数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与主方程误差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不相关，因为项目开始前的行为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与项目开始后的影响体重下降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的不可观察因素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并不直接相关。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542870"/>
            <a:ext cx="7486650" cy="4315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46805" y="3183785"/>
            <a:ext cx="6297195" cy="404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7838" y="6486733"/>
            <a:ext cx="7466162" cy="319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2731200"/>
            <a:ext cx="1657350" cy="211724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ATE=1.9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置信区间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）仍不包含参数真值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</p:txBody>
      </p:sp>
      <p:sp>
        <p:nvSpPr>
          <p:cNvPr id="5" name="矩形 4"/>
          <p:cNvSpPr/>
          <p:nvPr/>
        </p:nvSpPr>
        <p:spPr>
          <a:xfrm>
            <a:off x="45873" y="5467083"/>
            <a:ext cx="1460515" cy="13388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两个方程误差项负相关，存在内生性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6456" y="1883109"/>
            <a:ext cx="902754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eregress weightloss age i.sex i.wellpgm, </a:t>
            </a:r>
            <a:r>
              <a:rPr lang="pl-PL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endogenous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i.sex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gym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store endog</a:t>
            </a:r>
          </a:p>
        </p:txBody>
      </p:sp>
    </p:spTree>
    <p:extLst>
      <p:ext uri="{BB962C8B-B14F-4D97-AF65-F5344CB8AC3E}">
        <p14:creationId xmlns:p14="http://schemas.microsoft.com/office/powerpoint/2010/main" val="213465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5" grpId="0" animBg="1"/>
      <p:bldP spid="1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49419" y="6512724"/>
            <a:ext cx="2344423" cy="438125"/>
          </a:xfrm>
        </p:spPr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49720" y="6512724"/>
            <a:ext cx="3516634" cy="438125"/>
          </a:xfrm>
        </p:spPr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三个估计结果的比较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897" y="882076"/>
            <a:ext cx="8825901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table true base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stats(N) equations(1) keep(#1:) star b(%5.3f)</a:t>
            </a:r>
            <a:endParaRPr lang="pl-P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9259" y="5504538"/>
            <a:ext cx="3150620" cy="95725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若项目参与是自愿的，那么可能存在自选择性。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7" y="1388853"/>
            <a:ext cx="5727088" cy="52474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9607" y="2216989"/>
            <a:ext cx="5496959" cy="118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2300" y="3678265"/>
            <a:ext cx="5496959" cy="111280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02601" y="3698930"/>
            <a:ext cx="3148642" cy="1286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估计的性别和初始体重这两个变量前的系数向真值靠近了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9682" y="1682860"/>
            <a:ext cx="2930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但是年龄和瘦身计划前的系数并没有显著变化，仍显著偏离真值，说明仍然存在内生性。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14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4" grpId="0"/>
      <p:bldP spid="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非随机处理指派（自选择）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292" y="1827777"/>
            <a:ext cx="8312089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eregress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endogenous(weight =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gym)   /// 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age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i.smoke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89761" y="3795220"/>
            <a:ext cx="2654239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ATE=0.84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瘦身计划系数的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置信区间包含参数真值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59254"/>
          <a:stretch/>
        </p:blipFill>
        <p:spPr>
          <a:xfrm>
            <a:off x="65454" y="2641283"/>
            <a:ext cx="6189633" cy="295126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5228" y="4718550"/>
            <a:ext cx="5368417" cy="510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292" y="833441"/>
            <a:ext cx="88438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若自愿参与项目，存在内生选择偏误。抽烟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smoke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的人更不在意健康，参与项目概率更低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项目开始前的抽烟行为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smoke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与项目开展期间瘦身程度的其他因素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无直接相关性。</a:t>
            </a:r>
          </a:p>
        </p:txBody>
      </p:sp>
      <p:sp>
        <p:nvSpPr>
          <p:cNvPr id="4" name="矩形 3"/>
          <p:cNvSpPr/>
          <p:nvPr/>
        </p:nvSpPr>
        <p:spPr>
          <a:xfrm>
            <a:off x="6453657" y="5657671"/>
            <a:ext cx="254975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内生处理方程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与主方程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误差项相关，存在自选择性。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86270"/>
          <a:stretch/>
        </p:blipFill>
        <p:spPr>
          <a:xfrm>
            <a:off x="0" y="5592544"/>
            <a:ext cx="6189633" cy="12767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4638" y="5814205"/>
            <a:ext cx="6171267" cy="301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5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/>
      <p:bldP spid="4" grpId="0" animBg="1"/>
      <p:bldP spid="1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269" y="2060704"/>
            <a:ext cx="774670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eregress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endogenous(weight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gym)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             entreat(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i.smoke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select(completed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  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i.salaried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pl-P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30200" y="5415016"/>
            <a:ext cx="28138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样本选择方程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compelted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误差与主方程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误差显著相关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存在内生样本选择。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54054" y="860353"/>
            <a:ext cx="8696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个样本，但有人没参与最终的体重测量，只收集到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337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人的减重数据，记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completed=1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缺失记为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。若样本缺失是非随机的，则存在内生样本选择偏误。在职年数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expereence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和是否正式员工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影响到最终测试参与否。同时，假设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expereence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与项目减重的不可观察影响因素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无直接相关性。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83520"/>
          <a:stretch/>
        </p:blipFill>
        <p:spPr>
          <a:xfrm>
            <a:off x="100802" y="4889270"/>
            <a:ext cx="6128548" cy="187069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8269" y="5067206"/>
            <a:ext cx="6131081" cy="3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30200" y="3829590"/>
            <a:ext cx="2813799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瘦身计划系数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0.92,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置信区间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[0.4,1.5]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包含参数真值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69567"/>
          <a:stretch/>
        </p:blipFill>
        <p:spPr>
          <a:xfrm>
            <a:off x="137806" y="2874510"/>
            <a:ext cx="6075295" cy="20260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9777" y="4258195"/>
            <a:ext cx="6061874" cy="361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4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1" grpId="0" animBg="1"/>
      <p:bldP spid="13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内生变量、内生处理、内生样本选择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064"/>
            <a:ext cx="9144000" cy="54379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7034" y="944552"/>
            <a:ext cx="8876581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estimates table true base endog entrt endsel, stats(N) equations(1) keep(#1:)  star b(%5.3f)</a:t>
            </a:r>
          </a:p>
        </p:txBody>
      </p:sp>
      <p:sp>
        <p:nvSpPr>
          <p:cNvPr id="8" name="矩形 7"/>
          <p:cNvSpPr/>
          <p:nvPr/>
        </p:nvSpPr>
        <p:spPr>
          <a:xfrm>
            <a:off x="4623758" y="1509623"/>
            <a:ext cx="4423772" cy="1402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0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结果解读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010" y="3990431"/>
            <a:ext cx="907498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eprobit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lost4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endogenous(weight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gym)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entreat(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i.smoke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select(completed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i.salaried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(robust)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68104"/>
          <a:stretch/>
        </p:blipFill>
        <p:spPr>
          <a:xfrm>
            <a:off x="69011" y="4821428"/>
            <a:ext cx="6616460" cy="203657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b="69567"/>
          <a:stretch/>
        </p:blipFill>
        <p:spPr>
          <a:xfrm>
            <a:off x="69010" y="1767487"/>
            <a:ext cx="6616461" cy="215753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720065" y="1754743"/>
            <a:ext cx="2389519" cy="258532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模型被设定为线性，系数可以直接解释：参与瘦身计划，将平均减重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0.92kg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如果去掉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，系数亦不能直接解释，需要用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</a:p>
        </p:txBody>
      </p:sp>
      <p:sp>
        <p:nvSpPr>
          <p:cNvPr id="20" name="矩形 19"/>
          <p:cNvSpPr/>
          <p:nvPr/>
        </p:nvSpPr>
        <p:spPr>
          <a:xfrm>
            <a:off x="69010" y="871078"/>
            <a:ext cx="774670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eregress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weightloss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endogenous(weight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gym)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             entreat(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i.smoke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select(completed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experience  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i.salaried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pl-P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20065" y="5003011"/>
            <a:ext cx="238951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lost4=1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时减重超过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4kg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模型为非线性，系数不能直接解读，必须用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</a:p>
        </p:txBody>
      </p:sp>
      <p:sp>
        <p:nvSpPr>
          <p:cNvPr id="9" name="矩形 8"/>
          <p:cNvSpPr/>
          <p:nvPr/>
        </p:nvSpPr>
        <p:spPr>
          <a:xfrm>
            <a:off x="1466491" y="3259477"/>
            <a:ext cx="5287990" cy="361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98365" y="6287348"/>
            <a:ext cx="5287990" cy="361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74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  <p:bldP spid="9" grpId="0" animBg="1"/>
      <p:bldP spid="1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ATE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ATET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782891"/>
            <a:ext cx="9074989" cy="1138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eprobit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lost4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endogenous(weight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gym)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entreat(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i.smoke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select(completed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i.salaried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(robust)</a:t>
            </a:r>
          </a:p>
          <a:p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teffects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l-PL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87948" y="3693532"/>
            <a:ext cx="3587041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参与瘦身计划的人（与如果他们不参与相比），将有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53%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的人体重下降超过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4kg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" y="5463164"/>
            <a:ext cx="5316494" cy="13430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" y="1902353"/>
            <a:ext cx="5305425" cy="11715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08762" y="1902353"/>
            <a:ext cx="373523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*ATE=38.6%,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意味着若公司所有人都参与项目的话，与所有人均不参与相比，将有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39%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的人体重下降超过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4kg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" y="3643359"/>
            <a:ext cx="5305425" cy="11811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538567" y="5207712"/>
            <a:ext cx="3605433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如果公司所有人都参与项目，将有47%成功减重超过4kg，</a:t>
            </a:r>
            <a:endParaRPr lang="en-US" altLang="zh-CN" b="1" dirty="0"/>
          </a:p>
          <a:p>
            <a:r>
              <a:rPr lang="zh-CN" altLang="en-US" b="1" dirty="0"/>
              <a:t>如果都不参与项目，将只有8%能减重超过4kg</a:t>
            </a:r>
          </a:p>
        </p:txBody>
      </p:sp>
      <p:sp>
        <p:nvSpPr>
          <p:cNvPr id="4" name="矩形 3"/>
          <p:cNvSpPr/>
          <p:nvPr/>
        </p:nvSpPr>
        <p:spPr>
          <a:xfrm>
            <a:off x="32101" y="3179633"/>
            <a:ext cx="5305425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teffects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atet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406" y="4992911"/>
            <a:ext cx="5278045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teffects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pomean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  <p:bldP spid="17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508957" y="140199"/>
            <a:ext cx="7410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二项分布与泊松分布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"/>
              <p:cNvSpPr txBox="1"/>
              <p:nvPr/>
            </p:nvSpPr>
            <p:spPr>
              <a:xfrm>
                <a:off x="254300" y="2488003"/>
                <a:ext cx="6939953" cy="874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;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𝑛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,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𝑝</m:t>
                          </m:r>
                        </m:e>
                      </m:d>
                      <m:r>
                        <a:rPr lang="en-US" altLang="zh-CN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limUpp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lim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𝑛</m:t>
                              </m:r>
                            </m:lim>
                          </m:limUpp>
                        </m:e>
                      </m:d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1−</m:t>
                              </m:r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𝑛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−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𝑛</m:t>
                              </m:r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m:rPr>
                              <m:lit/>
                            </m:r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Γ</m:t>
                          </m:r>
                          <m: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n</m:t>
                          </m:r>
                          <m: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y</m:t>
                          </m:r>
                          <m: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+1)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altLang="zh-CN" sz="160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0" y="2488003"/>
                <a:ext cx="6939953" cy="8746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89781" y="905635"/>
            <a:ext cx="4382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y=1</a:t>
            </a:r>
            <a:r>
              <a:rPr lang="zh-CN" altLang="en-US" sz="2000" dirty="0">
                <a:latin typeface="+mn-ea"/>
              </a:rPr>
              <a:t>发生的概率为</a:t>
            </a:r>
            <a:r>
              <a:rPr lang="en-US" altLang="zh-CN" sz="2000" dirty="0" err="1">
                <a:latin typeface="+mn-ea"/>
              </a:rPr>
              <a:t>p,y</a:t>
            </a:r>
            <a:r>
              <a:rPr lang="en-US" altLang="zh-CN" sz="2000" dirty="0">
                <a:latin typeface="+mn-ea"/>
              </a:rPr>
              <a:t>=0</a:t>
            </a:r>
            <a:r>
              <a:rPr lang="zh-CN" altLang="en-US" sz="2000" dirty="0">
                <a:latin typeface="+mn-ea"/>
              </a:rPr>
              <a:t>的概率为</a:t>
            </a:r>
            <a:r>
              <a:rPr lang="en-US" altLang="zh-CN" sz="2000" dirty="0">
                <a:latin typeface="+mn-ea"/>
              </a:rPr>
              <a:t>1-p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29" y="2051528"/>
            <a:ext cx="5197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贝努利分布：</a:t>
            </a:r>
            <a:r>
              <a:rPr lang="en-US" altLang="zh-CN" dirty="0">
                <a:latin typeface="+mn-ea"/>
              </a:rPr>
              <a:t>n</a:t>
            </a:r>
            <a:r>
              <a:rPr lang="zh-CN" altLang="en-US" dirty="0">
                <a:latin typeface="+mn-ea"/>
              </a:rPr>
              <a:t>次独立随机试验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en-US" dirty="0">
                <a:latin typeface="+mn-ea"/>
              </a:rPr>
              <a:t>发生</a:t>
            </a:r>
            <a:r>
              <a:rPr lang="en-US" altLang="zh-CN" dirty="0">
                <a:latin typeface="+mn-ea"/>
              </a:rPr>
              <a:t>y</a:t>
            </a:r>
            <a:r>
              <a:rPr lang="zh-CN" altLang="en-US" dirty="0">
                <a:latin typeface="+mn-ea"/>
              </a:rPr>
              <a:t>次的概率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4300" y="4674773"/>
                <a:ext cx="65412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泊松分布：</a:t>
                </a:r>
                <a:r>
                  <a:rPr lang="zh-CN" altLang="en-US" sz="2000" dirty="0">
                    <a:latin typeface="+mn-ea"/>
                  </a:rPr>
                  <a:t>单位时间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</a:rPr>
                      <m:t>平均</m:t>
                    </m:r>
                    <m:r>
                      <a:rPr lang="zh-CN" altLang="en-US" sz="2000" b="0" i="0" smtClean="0">
                        <a:latin typeface="Cambria Math" panose="02040503050406030204" pitchFamily="18" charset="0"/>
                      </a:rPr>
                      <m:t>发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次，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出现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y</a:t>
                </a:r>
                <a:r>
                  <a:rPr lang="zh-CN" altLang="en-US" sz="2000" dirty="0">
                    <a:latin typeface="+mn-ea"/>
                  </a:rPr>
                  <a:t>次的概率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0" y="4674773"/>
                <a:ext cx="654129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025" t="-1230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83414" y="5028800"/>
                <a:ext cx="7962183" cy="1055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𝑃𝑜𝑖𝑠𝑠𝑜𝑛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→∞,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→0</m:t>
                          </m:r>
                        </m:lim>
                      </m:limLow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!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Γ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+1)</m:t>
                      </m:r>
                    </m:oMath>
                  </m:oMathPara>
                </a14:m>
                <a:endPara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4" y="5028800"/>
                <a:ext cx="7962183" cy="10550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89782" y="3796080"/>
                <a:ext cx="6349042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Γ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</m:d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𝑑𝑦</m:t>
                        </m:r>
                      </m:e>
                    </m:nary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,  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Γ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Γ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</m:d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!</m:t>
                    </m:r>
                  </m:oMath>
                </a14:m>
                <a:r>
                  <a:rPr lang="en-US" altLang="zh-CN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Γ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3796080"/>
                <a:ext cx="6349042" cy="506870"/>
              </a:xfrm>
              <a:prstGeom prst="rect">
                <a:avLst/>
              </a:prstGeom>
              <a:blipFill rotWithShape="0">
                <a:blip r:embed="rId5"/>
                <a:stretch>
                  <a:fillRect t="-95181" b="-15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6824710" y="3260709"/>
            <a:ext cx="2188676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di  4*3*2</a:t>
            </a:r>
          </a:p>
          <a:p>
            <a:r>
              <a:rPr lang="en-US" altLang="zh-CN" dirty="0"/>
              <a:t>di </a:t>
            </a:r>
            <a:r>
              <a:rPr lang="en-US" altLang="zh-CN" dirty="0" err="1"/>
              <a:t>exp</a:t>
            </a:r>
            <a:r>
              <a:rPr lang="en-US" altLang="zh-CN" dirty="0"/>
              <a:t>(</a:t>
            </a:r>
            <a:r>
              <a:rPr lang="en-US" altLang="zh-CN" dirty="0" err="1"/>
              <a:t>lngamma</a:t>
            </a:r>
            <a:r>
              <a:rPr lang="en-US" altLang="zh-CN" dirty="0"/>
              <a:t>(5))</a:t>
            </a:r>
          </a:p>
          <a:p>
            <a:r>
              <a:rPr lang="en-US" altLang="zh-CN" dirty="0"/>
              <a:t>di </a:t>
            </a:r>
            <a:r>
              <a:rPr lang="en-US" altLang="zh-CN" dirty="0" err="1"/>
              <a:t>exp</a:t>
            </a:r>
            <a:r>
              <a:rPr lang="en-US" altLang="zh-CN" dirty="0"/>
              <a:t>(</a:t>
            </a:r>
            <a:r>
              <a:rPr lang="en-US" altLang="zh-CN" dirty="0" err="1"/>
              <a:t>lngamma</a:t>
            </a:r>
            <a:r>
              <a:rPr lang="en-US" altLang="zh-CN" dirty="0"/>
              <a:t>(0.5))</a:t>
            </a:r>
          </a:p>
          <a:p>
            <a:r>
              <a:rPr lang="en-US" altLang="zh-CN" dirty="0"/>
              <a:t>di   </a:t>
            </a:r>
            <a:r>
              <a:rPr lang="en-US" altLang="zh-CN" dirty="0" err="1"/>
              <a:t>sqrt</a:t>
            </a:r>
            <a:r>
              <a:rPr lang="en-US" altLang="zh-CN" dirty="0"/>
              <a:t>(_pi)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3414" y="1439764"/>
                <a:ext cx="3621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;1,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4" y="1439764"/>
                <a:ext cx="362156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195535" y="1434409"/>
            <a:ext cx="3519577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选择模型</a:t>
            </a:r>
            <a:r>
              <a:rPr lang="en-US" altLang="zh-CN" sz="2000" dirty="0" err="1">
                <a:latin typeface="+mn-ea"/>
              </a:rPr>
              <a:t>probit,logit</a:t>
            </a:r>
            <a:r>
              <a:rPr lang="en-US" altLang="zh-CN" sz="2000" dirty="0">
                <a:latin typeface="+mn-ea"/>
              </a:rPr>
              <a:t>,…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7283" y="5959141"/>
            <a:ext cx="2655718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计数模型</a:t>
            </a:r>
            <a:r>
              <a:rPr lang="en-US" altLang="zh-CN" sz="2000" dirty="0" err="1">
                <a:latin typeface="+mn-ea"/>
              </a:rPr>
              <a:t>poisson</a:t>
            </a:r>
            <a:r>
              <a:rPr lang="en-US" altLang="zh-CN" sz="2000" dirty="0">
                <a:latin typeface="+mn-ea"/>
              </a:rPr>
              <a:t>,…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93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 animBg="1"/>
      <p:bldP spid="15" grpId="0"/>
      <p:bldP spid="16" grpId="0" animBg="1"/>
      <p:bldP spid="1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40199"/>
            <a:ext cx="4235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margins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"/>
              <p:cNvSpPr txBox="1"/>
              <p:nvPr/>
            </p:nvSpPr>
            <p:spPr>
              <a:xfrm>
                <a:off x="181155" y="951312"/>
                <a:ext cx="4390845" cy="4591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𝑥𝑧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𝑢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𝑥𝑧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𝑎𝑡𝑚𝑒𝑎𝑛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𝑥𝑧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=0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</m:sSub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𝑥</m:t>
                              </m:r>
                            </m:den>
                          </m:f>
                        </m:e>
                      </m:acc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=50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×50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×50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5" y="951312"/>
                <a:ext cx="4390845" cy="45915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770409" y="700885"/>
            <a:ext cx="4572000" cy="6001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600" dirty="0"/>
              <a:t>use https://www.stata-press.com/data/r16/margex,clear</a:t>
            </a:r>
          </a:p>
          <a:p>
            <a:r>
              <a:rPr lang="en-US" altLang="zh-CN" sz="1600" dirty="0"/>
              <a:t>save </a:t>
            </a:r>
            <a:r>
              <a:rPr lang="en-US" altLang="zh-CN" sz="1600" dirty="0" err="1"/>
              <a:t>temp,replace</a:t>
            </a:r>
            <a:endParaRPr lang="en-US" altLang="zh-CN" sz="1600" dirty="0"/>
          </a:p>
          <a:p>
            <a:r>
              <a:rPr lang="en-US" altLang="zh-CN" sz="1600" dirty="0"/>
              <a:t>regress y </a:t>
            </a:r>
            <a:r>
              <a:rPr lang="en-US" altLang="zh-CN" sz="1600" dirty="0" err="1"/>
              <a:t>i.sex</a:t>
            </a:r>
            <a:r>
              <a:rPr lang="en-US" altLang="zh-CN" sz="1600" dirty="0"/>
              <a:t>##</a:t>
            </a:r>
            <a:r>
              <a:rPr lang="en-US" altLang="zh-CN" sz="1600" dirty="0" err="1"/>
              <a:t>c.age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margins ,</a:t>
            </a:r>
            <a:r>
              <a:rPr lang="en-US" altLang="zh-CN" sz="1600" dirty="0" err="1">
                <a:solidFill>
                  <a:srgbClr val="FF0000"/>
                </a:solidFill>
              </a:rPr>
              <a:t>atmean</a:t>
            </a:r>
            <a:r>
              <a:rPr lang="en-US" altLang="zh-CN" sz="1600" dirty="0">
                <a:solidFill>
                  <a:srgbClr val="FF0000"/>
                </a:solidFill>
              </a:rPr>
              <a:t> //</a:t>
            </a:r>
            <a:r>
              <a:rPr lang="zh-CN" altLang="en-US" sz="1600" dirty="0">
                <a:solidFill>
                  <a:srgbClr val="FF0000"/>
                </a:solidFill>
              </a:rPr>
              <a:t>先对所有自变量求均值再代入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di _b[_cons]+_b[1.sex]*0.5006667+_b[age]*39.799 +_b[1.sex#c.age]*0.5006667*39.799   //69.77493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margins   //</a:t>
            </a:r>
            <a:r>
              <a:rPr lang="zh-CN" altLang="en-US" sz="1600" dirty="0">
                <a:solidFill>
                  <a:srgbClr val="FF0000"/>
                </a:solidFill>
              </a:rPr>
              <a:t>先求出每个样本</a:t>
            </a:r>
            <a:r>
              <a:rPr lang="en-US" altLang="zh-CN" sz="1600" dirty="0">
                <a:solidFill>
                  <a:srgbClr val="FF0000"/>
                </a:solidFill>
              </a:rPr>
              <a:t>y</a:t>
            </a:r>
            <a:r>
              <a:rPr lang="zh-CN" altLang="en-US" sz="1600" dirty="0">
                <a:solidFill>
                  <a:srgbClr val="FF0000"/>
                </a:solidFill>
              </a:rPr>
              <a:t>的预测值再求均值</a:t>
            </a:r>
          </a:p>
          <a:p>
            <a:r>
              <a:rPr lang="en-US" altLang="zh-CN" sz="1600" dirty="0"/>
              <a:t>predict </a:t>
            </a:r>
            <a:r>
              <a:rPr lang="en-US" altLang="zh-CN" sz="1600" dirty="0" err="1"/>
              <a:t>yh</a:t>
            </a:r>
            <a:r>
              <a:rPr lang="en-US" altLang="zh-CN" sz="1600" dirty="0"/>
              <a:t>  //y</a:t>
            </a:r>
            <a:r>
              <a:rPr lang="zh-CN" altLang="en-US" sz="1600" dirty="0"/>
              <a:t>的预测值</a:t>
            </a:r>
          </a:p>
          <a:p>
            <a:r>
              <a:rPr lang="en-US" altLang="zh-CN" sz="1600" dirty="0" err="1"/>
              <a:t>su</a:t>
            </a:r>
            <a:r>
              <a:rPr lang="en-US" altLang="zh-CN" sz="1600" dirty="0"/>
              <a:t> </a:t>
            </a:r>
            <a:r>
              <a:rPr lang="en-US" altLang="zh-CN" sz="1600" dirty="0" err="1"/>
              <a:t>yh</a:t>
            </a:r>
            <a:r>
              <a:rPr lang="en-US" altLang="zh-CN" sz="1600" dirty="0"/>
              <a:t>      //</a:t>
            </a:r>
            <a:r>
              <a:rPr lang="zh-CN" altLang="en-US" sz="1600" dirty="0"/>
              <a:t>与</a:t>
            </a:r>
            <a:r>
              <a:rPr lang="en-US" altLang="zh-CN" sz="1600" dirty="0"/>
              <a:t>margins</a:t>
            </a:r>
            <a:r>
              <a:rPr lang="zh-CN" altLang="en-US" sz="1600" dirty="0"/>
              <a:t>结果相同</a:t>
            </a:r>
            <a:r>
              <a:rPr lang="en-US" altLang="zh-CN" sz="1600" dirty="0"/>
              <a:t>= 69.73357</a:t>
            </a:r>
            <a:endParaRPr lang="zh-CN" altLang="en-US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margins sex  //sex=0</a:t>
            </a:r>
            <a:r>
              <a:rPr lang="zh-CN" altLang="en-US" sz="1600" dirty="0">
                <a:solidFill>
                  <a:srgbClr val="FF0000"/>
                </a:solidFill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</a:rPr>
              <a:t>sex=1</a:t>
            </a:r>
            <a:r>
              <a:rPr lang="zh-CN" altLang="en-US" sz="1600" dirty="0">
                <a:solidFill>
                  <a:srgbClr val="FF0000"/>
                </a:solidFill>
              </a:rPr>
              <a:t>时</a:t>
            </a:r>
            <a:r>
              <a:rPr lang="en-US" altLang="zh-CN" sz="1600" dirty="0">
                <a:solidFill>
                  <a:srgbClr val="FF0000"/>
                </a:solidFill>
              </a:rPr>
              <a:t>y</a:t>
            </a:r>
            <a:r>
              <a:rPr lang="zh-CN" altLang="en-US" sz="1600" dirty="0">
                <a:solidFill>
                  <a:srgbClr val="FF0000"/>
                </a:solidFill>
              </a:rPr>
              <a:t>的预测值的均值</a:t>
            </a:r>
          </a:p>
          <a:p>
            <a:r>
              <a:rPr lang="en-US" altLang="zh-CN" sz="1600" dirty="0"/>
              <a:t>replace sex=0</a:t>
            </a:r>
          </a:p>
          <a:p>
            <a:r>
              <a:rPr lang="en-US" altLang="zh-CN" sz="1600" dirty="0"/>
              <a:t>predict yh1   //</a:t>
            </a:r>
            <a:r>
              <a:rPr lang="zh-CN" altLang="en-US" sz="1600" dirty="0"/>
              <a:t>设定</a:t>
            </a:r>
            <a:r>
              <a:rPr lang="en-US" altLang="zh-CN" sz="1600" dirty="0"/>
              <a:t>sex=0</a:t>
            </a:r>
            <a:r>
              <a:rPr lang="zh-CN" altLang="en-US" sz="1600" dirty="0"/>
              <a:t>时</a:t>
            </a:r>
            <a:r>
              <a:rPr lang="en-US" altLang="zh-CN" sz="1600" dirty="0"/>
              <a:t>y</a:t>
            </a:r>
            <a:r>
              <a:rPr lang="zh-CN" altLang="en-US" sz="1600" dirty="0"/>
              <a:t>的预测值</a:t>
            </a:r>
          </a:p>
          <a:p>
            <a:r>
              <a:rPr lang="en-US" altLang="zh-CN" sz="1600" dirty="0"/>
              <a:t>g yhm1=_b[_cons]+_b[age]*age   //62.75002 </a:t>
            </a:r>
          </a:p>
          <a:p>
            <a:r>
              <a:rPr lang="en-US" altLang="zh-CN" sz="1600" dirty="0" err="1">
                <a:solidFill>
                  <a:srgbClr val="FF0000"/>
                </a:solidFill>
              </a:rPr>
              <a:t>margins,dydx</a:t>
            </a:r>
            <a:r>
              <a:rPr lang="en-US" altLang="zh-CN" sz="1600" dirty="0">
                <a:solidFill>
                  <a:srgbClr val="FF0000"/>
                </a:solidFill>
              </a:rPr>
              <a:t>(sex)  //</a:t>
            </a:r>
            <a:r>
              <a:rPr lang="zh-CN" altLang="en-US" sz="1600" dirty="0">
                <a:solidFill>
                  <a:srgbClr val="FF0000"/>
                </a:solidFill>
              </a:rPr>
              <a:t>求边际效果</a:t>
            </a:r>
            <a:r>
              <a:rPr lang="en-US" altLang="zh-CN" sz="1600" dirty="0">
                <a:solidFill>
                  <a:srgbClr val="FF0000"/>
                </a:solidFill>
              </a:rPr>
              <a:t>14.03112 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g yh3=_b[1.sex]+_b[1.sex#c.age]*age</a:t>
            </a:r>
          </a:p>
          <a:p>
            <a:r>
              <a:rPr lang="en-US" altLang="zh-CN" sz="1600" dirty="0" err="1"/>
              <a:t>su</a:t>
            </a:r>
            <a:r>
              <a:rPr lang="en-US" altLang="zh-CN" sz="1600" dirty="0"/>
              <a:t> yh3</a:t>
            </a:r>
          </a:p>
          <a:p>
            <a:endParaRPr lang="en-US" altLang="zh-CN" sz="1600" dirty="0"/>
          </a:p>
          <a:p>
            <a:r>
              <a:rPr lang="en-US" altLang="zh-CN" sz="1600" dirty="0"/>
              <a:t>use </a:t>
            </a:r>
            <a:r>
              <a:rPr lang="en-US" altLang="zh-CN" sz="1600" dirty="0" err="1"/>
              <a:t>temp,clear</a:t>
            </a:r>
            <a:endParaRPr lang="en-US" altLang="zh-CN" sz="1600" dirty="0"/>
          </a:p>
          <a:p>
            <a:r>
              <a:rPr lang="en-US" altLang="zh-CN" sz="1600" dirty="0"/>
              <a:t>regress y </a:t>
            </a:r>
            <a:r>
              <a:rPr lang="en-US" altLang="zh-CN" sz="1600" dirty="0" err="1"/>
              <a:t>i.sex</a:t>
            </a:r>
            <a:r>
              <a:rPr lang="en-US" altLang="zh-CN" sz="1600" dirty="0"/>
              <a:t>##</a:t>
            </a:r>
            <a:r>
              <a:rPr lang="en-US" altLang="zh-CN" sz="1600" dirty="0" err="1"/>
              <a:t>c.age</a:t>
            </a:r>
            <a:endParaRPr lang="en-US" altLang="zh-CN" sz="1600" dirty="0"/>
          </a:p>
          <a:p>
            <a:r>
              <a:rPr lang="en-US" altLang="zh-CN" sz="1600" dirty="0" err="1">
                <a:solidFill>
                  <a:srgbClr val="FF0000"/>
                </a:solidFill>
              </a:rPr>
              <a:t>margins,at</a:t>
            </a:r>
            <a:r>
              <a:rPr lang="en-US" altLang="zh-CN" sz="1600" dirty="0">
                <a:solidFill>
                  <a:srgbClr val="FF0000"/>
                </a:solidFill>
              </a:rPr>
              <a:t>(age=50)   // 64.63177</a:t>
            </a:r>
          </a:p>
          <a:p>
            <a:r>
              <a:rPr lang="en-US" altLang="zh-CN" sz="1600" dirty="0"/>
              <a:t>replace age=50</a:t>
            </a:r>
          </a:p>
          <a:p>
            <a:r>
              <a:rPr lang="en-US" altLang="zh-CN" sz="1600" dirty="0"/>
              <a:t>predict hy4</a:t>
            </a:r>
          </a:p>
          <a:p>
            <a:r>
              <a:rPr lang="en-US" altLang="zh-CN" sz="1600" dirty="0" err="1"/>
              <a:t>su</a:t>
            </a:r>
            <a:r>
              <a:rPr lang="en-US" altLang="zh-CN" sz="1600" dirty="0"/>
              <a:t> hy4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390845" y="5193102"/>
            <a:ext cx="379564" cy="448573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4045789" y="1884733"/>
            <a:ext cx="750500" cy="259622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856008" y="2599409"/>
            <a:ext cx="914402" cy="12841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856008" y="3358796"/>
            <a:ext cx="940281" cy="241761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907766" y="4359944"/>
            <a:ext cx="862643" cy="118482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56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-1" y="140199"/>
            <a:ext cx="4873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margins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"/>
              <p:cNvSpPr txBox="1"/>
              <p:nvPr/>
            </p:nvSpPr>
            <p:spPr>
              <a:xfrm>
                <a:off x="181155" y="951312"/>
                <a:ext cx="4390845" cy="4591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𝑥𝑧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𝑢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𝑥𝑧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𝑎𝑡𝑚𝑒𝑎𝑛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𝑥𝑧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=0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</m:sSub>
                        </m:e>
                      </m:acc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𝑥</m:t>
                              </m:r>
                            </m:den>
                          </m:f>
                        </m:e>
                      </m:acc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=50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×50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×50</m:t>
                          </m:r>
                        </m:e>
                      </m:acc>
                    </m:oMath>
                  </m:oMathPara>
                </a14:m>
                <a:endParaRPr lang="en-US" altLang="zh-CN" sz="20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5" y="951312"/>
                <a:ext cx="4390845" cy="45915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770409" y="700885"/>
            <a:ext cx="4572000" cy="6001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600" dirty="0"/>
              <a:t>use https://www.stata-press.com/data/r16/margex,clear</a:t>
            </a:r>
          </a:p>
          <a:p>
            <a:r>
              <a:rPr lang="en-US" altLang="zh-CN" sz="1600" dirty="0"/>
              <a:t>save </a:t>
            </a:r>
            <a:r>
              <a:rPr lang="en-US" altLang="zh-CN" sz="1600" dirty="0" err="1"/>
              <a:t>temp,replace</a:t>
            </a:r>
            <a:endParaRPr lang="en-US" altLang="zh-CN" sz="1600" dirty="0"/>
          </a:p>
          <a:p>
            <a:r>
              <a:rPr lang="en-US" altLang="zh-CN" sz="1600" dirty="0"/>
              <a:t>regress y </a:t>
            </a:r>
            <a:r>
              <a:rPr lang="en-US" altLang="zh-CN" sz="1600" dirty="0" err="1"/>
              <a:t>i.sex</a:t>
            </a:r>
            <a:r>
              <a:rPr lang="en-US" altLang="zh-CN" sz="1600" dirty="0"/>
              <a:t>##</a:t>
            </a:r>
            <a:r>
              <a:rPr lang="en-US" altLang="zh-CN" sz="1600" dirty="0" err="1"/>
              <a:t>c.age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margins ,</a:t>
            </a:r>
            <a:r>
              <a:rPr lang="en-US" altLang="zh-CN" sz="1600" dirty="0" err="1">
                <a:solidFill>
                  <a:srgbClr val="FF0000"/>
                </a:solidFill>
              </a:rPr>
              <a:t>atmean</a:t>
            </a:r>
            <a:r>
              <a:rPr lang="en-US" altLang="zh-CN" sz="1600" dirty="0">
                <a:solidFill>
                  <a:srgbClr val="FF0000"/>
                </a:solidFill>
              </a:rPr>
              <a:t> //</a:t>
            </a:r>
            <a:r>
              <a:rPr lang="zh-CN" altLang="en-US" sz="1600" dirty="0">
                <a:solidFill>
                  <a:srgbClr val="FF0000"/>
                </a:solidFill>
              </a:rPr>
              <a:t>先对所有自变量求均值再代入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di _b[_cons]+_b[1.sex]*0.5006667+_b[age]*39.799 +_b[1.sex#c.age]*0.5006667*39.799   //69.77493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margins   //</a:t>
            </a:r>
            <a:r>
              <a:rPr lang="zh-CN" altLang="en-US" sz="1600" dirty="0">
                <a:solidFill>
                  <a:srgbClr val="FF0000"/>
                </a:solidFill>
              </a:rPr>
              <a:t>先求出每个样本</a:t>
            </a:r>
            <a:r>
              <a:rPr lang="en-US" altLang="zh-CN" sz="1600" dirty="0">
                <a:solidFill>
                  <a:srgbClr val="FF0000"/>
                </a:solidFill>
              </a:rPr>
              <a:t>y</a:t>
            </a:r>
            <a:r>
              <a:rPr lang="zh-CN" altLang="en-US" sz="1600" dirty="0">
                <a:solidFill>
                  <a:srgbClr val="FF0000"/>
                </a:solidFill>
              </a:rPr>
              <a:t>的预测值再求均值</a:t>
            </a:r>
          </a:p>
          <a:p>
            <a:r>
              <a:rPr lang="en-US" altLang="zh-CN" sz="1600" dirty="0"/>
              <a:t>predict </a:t>
            </a:r>
            <a:r>
              <a:rPr lang="en-US" altLang="zh-CN" sz="1600" dirty="0" err="1"/>
              <a:t>yh</a:t>
            </a:r>
            <a:r>
              <a:rPr lang="en-US" altLang="zh-CN" sz="1600" dirty="0"/>
              <a:t>  //y</a:t>
            </a:r>
            <a:r>
              <a:rPr lang="zh-CN" altLang="en-US" sz="1600" dirty="0"/>
              <a:t>的预测值</a:t>
            </a:r>
          </a:p>
          <a:p>
            <a:r>
              <a:rPr lang="en-US" altLang="zh-CN" sz="1600" dirty="0" err="1"/>
              <a:t>su</a:t>
            </a:r>
            <a:r>
              <a:rPr lang="en-US" altLang="zh-CN" sz="1600" dirty="0"/>
              <a:t> </a:t>
            </a:r>
            <a:r>
              <a:rPr lang="en-US" altLang="zh-CN" sz="1600" dirty="0" err="1"/>
              <a:t>yh</a:t>
            </a:r>
            <a:r>
              <a:rPr lang="en-US" altLang="zh-CN" sz="1600" dirty="0"/>
              <a:t>      //</a:t>
            </a:r>
            <a:r>
              <a:rPr lang="zh-CN" altLang="en-US" sz="1600" dirty="0"/>
              <a:t>与</a:t>
            </a:r>
            <a:r>
              <a:rPr lang="en-US" altLang="zh-CN" sz="1600" dirty="0"/>
              <a:t>margins</a:t>
            </a:r>
            <a:r>
              <a:rPr lang="zh-CN" altLang="en-US" sz="1600" dirty="0"/>
              <a:t>结果相同</a:t>
            </a:r>
            <a:r>
              <a:rPr lang="en-US" altLang="zh-CN" sz="1600" dirty="0"/>
              <a:t>= 69.73357</a:t>
            </a:r>
            <a:endParaRPr lang="zh-CN" altLang="en-US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margins sex  //sex=0</a:t>
            </a:r>
            <a:r>
              <a:rPr lang="zh-CN" altLang="en-US" sz="1600" dirty="0">
                <a:solidFill>
                  <a:srgbClr val="FF0000"/>
                </a:solidFill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</a:rPr>
              <a:t>sex=1</a:t>
            </a:r>
            <a:r>
              <a:rPr lang="zh-CN" altLang="en-US" sz="1600" dirty="0">
                <a:solidFill>
                  <a:srgbClr val="FF0000"/>
                </a:solidFill>
              </a:rPr>
              <a:t>时</a:t>
            </a:r>
            <a:r>
              <a:rPr lang="en-US" altLang="zh-CN" sz="1600" dirty="0">
                <a:solidFill>
                  <a:srgbClr val="FF0000"/>
                </a:solidFill>
              </a:rPr>
              <a:t>y</a:t>
            </a:r>
            <a:r>
              <a:rPr lang="zh-CN" altLang="en-US" sz="1600" dirty="0">
                <a:solidFill>
                  <a:srgbClr val="FF0000"/>
                </a:solidFill>
              </a:rPr>
              <a:t>的预测值的均值</a:t>
            </a:r>
          </a:p>
          <a:p>
            <a:r>
              <a:rPr lang="en-US" altLang="zh-CN" sz="1600" dirty="0"/>
              <a:t>replace sex=0</a:t>
            </a:r>
          </a:p>
          <a:p>
            <a:r>
              <a:rPr lang="en-US" altLang="zh-CN" sz="1600" dirty="0"/>
              <a:t>predict yh1   //</a:t>
            </a:r>
            <a:r>
              <a:rPr lang="zh-CN" altLang="en-US" sz="1600" dirty="0"/>
              <a:t>设定</a:t>
            </a:r>
            <a:r>
              <a:rPr lang="en-US" altLang="zh-CN" sz="1600" dirty="0"/>
              <a:t>sex=0</a:t>
            </a:r>
            <a:r>
              <a:rPr lang="zh-CN" altLang="en-US" sz="1600" dirty="0"/>
              <a:t>时</a:t>
            </a:r>
            <a:r>
              <a:rPr lang="en-US" altLang="zh-CN" sz="1600" dirty="0"/>
              <a:t>y</a:t>
            </a:r>
            <a:r>
              <a:rPr lang="zh-CN" altLang="en-US" sz="1600" dirty="0"/>
              <a:t>的预测值</a:t>
            </a:r>
          </a:p>
          <a:p>
            <a:r>
              <a:rPr lang="en-US" altLang="zh-CN" sz="1600" dirty="0"/>
              <a:t>g yhm1=_b[_cons]+_b[age]*age   //62.75002 </a:t>
            </a:r>
          </a:p>
          <a:p>
            <a:r>
              <a:rPr lang="en-US" altLang="zh-CN" sz="1600" dirty="0" err="1">
                <a:solidFill>
                  <a:srgbClr val="FF0000"/>
                </a:solidFill>
              </a:rPr>
              <a:t>margins,dydx</a:t>
            </a:r>
            <a:r>
              <a:rPr lang="en-US" altLang="zh-CN" sz="1600" dirty="0">
                <a:solidFill>
                  <a:srgbClr val="FF0000"/>
                </a:solidFill>
              </a:rPr>
              <a:t>(sex)  //</a:t>
            </a:r>
            <a:r>
              <a:rPr lang="zh-CN" altLang="en-US" sz="1600" dirty="0">
                <a:solidFill>
                  <a:srgbClr val="FF0000"/>
                </a:solidFill>
              </a:rPr>
              <a:t>求边际效果</a:t>
            </a:r>
            <a:r>
              <a:rPr lang="en-US" altLang="zh-CN" sz="1600" dirty="0">
                <a:solidFill>
                  <a:srgbClr val="FF0000"/>
                </a:solidFill>
              </a:rPr>
              <a:t>14.03112 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g yh3=_b[1.sex]+_b[1.sex#c.age]*age</a:t>
            </a:r>
          </a:p>
          <a:p>
            <a:r>
              <a:rPr lang="en-US" altLang="zh-CN" sz="1600" dirty="0" err="1"/>
              <a:t>su</a:t>
            </a:r>
            <a:r>
              <a:rPr lang="en-US" altLang="zh-CN" sz="1600" dirty="0"/>
              <a:t> yh3</a:t>
            </a:r>
          </a:p>
          <a:p>
            <a:endParaRPr lang="en-US" altLang="zh-CN" sz="1600" dirty="0"/>
          </a:p>
          <a:p>
            <a:r>
              <a:rPr lang="en-US" altLang="zh-CN" sz="1600" dirty="0"/>
              <a:t>use </a:t>
            </a:r>
            <a:r>
              <a:rPr lang="en-US" altLang="zh-CN" sz="1600" dirty="0" err="1"/>
              <a:t>temp,clear</a:t>
            </a:r>
            <a:endParaRPr lang="en-US" altLang="zh-CN" sz="1600" dirty="0"/>
          </a:p>
          <a:p>
            <a:r>
              <a:rPr lang="en-US" altLang="zh-CN" sz="1600" dirty="0"/>
              <a:t>regress y </a:t>
            </a:r>
            <a:r>
              <a:rPr lang="en-US" altLang="zh-CN" sz="1600" dirty="0" err="1"/>
              <a:t>i.sex</a:t>
            </a:r>
            <a:r>
              <a:rPr lang="en-US" altLang="zh-CN" sz="1600" dirty="0"/>
              <a:t>##</a:t>
            </a:r>
            <a:r>
              <a:rPr lang="en-US" altLang="zh-CN" sz="1600" dirty="0" err="1"/>
              <a:t>c.age</a:t>
            </a:r>
            <a:endParaRPr lang="en-US" altLang="zh-CN" sz="1600" dirty="0"/>
          </a:p>
          <a:p>
            <a:r>
              <a:rPr lang="en-US" altLang="zh-CN" sz="1600" dirty="0" err="1">
                <a:solidFill>
                  <a:srgbClr val="FF0000"/>
                </a:solidFill>
              </a:rPr>
              <a:t>margins,at</a:t>
            </a:r>
            <a:r>
              <a:rPr lang="en-US" altLang="zh-CN" sz="1600" dirty="0">
                <a:solidFill>
                  <a:srgbClr val="FF0000"/>
                </a:solidFill>
              </a:rPr>
              <a:t>(age=50)   // 64.63177</a:t>
            </a:r>
          </a:p>
          <a:p>
            <a:r>
              <a:rPr lang="en-US" altLang="zh-CN" sz="1600" dirty="0"/>
              <a:t>replace age=50</a:t>
            </a:r>
          </a:p>
          <a:p>
            <a:r>
              <a:rPr lang="en-US" altLang="zh-CN" sz="1600" dirty="0"/>
              <a:t>predict hy4</a:t>
            </a:r>
          </a:p>
          <a:p>
            <a:r>
              <a:rPr lang="en-US" altLang="zh-CN" sz="1600" dirty="0" err="1"/>
              <a:t>su</a:t>
            </a:r>
            <a:r>
              <a:rPr lang="en-US" altLang="zh-CN" sz="1600" dirty="0"/>
              <a:t> hy4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390845" y="5193102"/>
            <a:ext cx="379564" cy="448573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4045789" y="1884733"/>
            <a:ext cx="750500" cy="259622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856008" y="2599409"/>
            <a:ext cx="914402" cy="12841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856008" y="3358796"/>
            <a:ext cx="940281" cy="241761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907766" y="4359944"/>
            <a:ext cx="862643" cy="118482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6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40199"/>
            <a:ext cx="4235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margins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"/>
              <p:cNvSpPr txBox="1"/>
              <p:nvPr/>
            </p:nvSpPr>
            <p:spPr>
              <a:xfrm>
                <a:off x="3235" y="1313622"/>
                <a:ext cx="4382219" cy="5081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𝜷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𝜷</m:t>
                              </m:r>
                            </m:sup>
                          </m:sSup>
                        </m:den>
                      </m:f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𝑢</m:t>
                      </m:r>
                    </m:oMath>
                  </m:oMathPara>
                </a14:m>
                <a:endParaRPr lang="en-US" altLang="zh-CN" sz="14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Pr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  <m:r>
                                    <a:rPr lang="en-US" altLang="zh-CN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acc>
                        </m:e>
                      </m:func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n-US" altLang="zh-CN" sz="1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𝜷</m:t>
                                  </m:r>
                                </m:e>
                              </m:acc>
                            </m:sup>
                          </m:sSup>
                        </m:num>
                        <m:den>
                          <m: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n-US" altLang="zh-CN" sz="1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𝜷</m:t>
                                  </m:r>
                                </m:e>
                              </m:acc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4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1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𝑡𝑟𝑒𝑎𝑡</m:t>
                      </m:r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𝑔𝑟𝑜𝑢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𝑔𝑟𝑜𝑢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𝑡𝑟𝑒𝑎𝑡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𝑔𝑟𝑜𝑢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𝑡𝑟𝑒𝑎𝑡</m:t>
                      </m:r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𝑔𝑟𝑜𝑢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𝑎𝑔𝑒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𝑎𝑔</m:t>
                      </m:r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8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𝑡𝑟𝑒𝑎𝑡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×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𝑎𝑔𝑒</m:t>
                      </m:r>
                    </m:oMath>
                  </m:oMathPara>
                </a14:m>
                <a:endParaRPr lang="en-US" altLang="zh-CN" sz="14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accPr>
                            <m:e>
                              <m:func>
                                <m:funcPr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𝑦</m:t>
                                      </m:r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=1</m:t>
                                      </m:r>
                                    </m:e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acc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𝑡𝑟𝑒𝑎𝑡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𝑔𝑟𝑜𝑢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𝑔𝑟𝑜𝑢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8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𝑎𝑔𝑒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</m:acc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4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" y="1313622"/>
                <a:ext cx="4382219" cy="5081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235570" y="394692"/>
            <a:ext cx="5019496" cy="6463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use https://www.stata-press.com/data/r16/margex,clear</a:t>
            </a:r>
          </a:p>
          <a:p>
            <a:r>
              <a:rPr lang="en-US" altLang="zh-CN" dirty="0" err="1"/>
              <a:t>logit</a:t>
            </a:r>
            <a:r>
              <a:rPr lang="en-US" altLang="zh-CN" dirty="0"/>
              <a:t> outcome treatment##group age </a:t>
            </a:r>
            <a:r>
              <a:rPr lang="en-US" altLang="zh-CN" dirty="0" err="1"/>
              <a:t>c.age#c.age</a:t>
            </a:r>
            <a:r>
              <a:rPr lang="en-US" altLang="zh-CN" dirty="0"/>
              <a:t> </a:t>
            </a:r>
            <a:r>
              <a:rPr lang="en-US" altLang="zh-CN" dirty="0" err="1"/>
              <a:t>treatment#c.age</a:t>
            </a:r>
            <a:endParaRPr lang="en-US" altLang="zh-CN" dirty="0"/>
          </a:p>
          <a:p>
            <a:r>
              <a:rPr lang="en-US" altLang="zh-CN" dirty="0"/>
              <a:t>margins, </a:t>
            </a:r>
            <a:r>
              <a:rPr lang="en-US" altLang="zh-CN" dirty="0" err="1"/>
              <a:t>dydx</a:t>
            </a:r>
            <a:r>
              <a:rPr lang="en-US" altLang="zh-CN" dirty="0"/>
              <a:t>(treatment) </a:t>
            </a:r>
          </a:p>
          <a:p>
            <a:r>
              <a:rPr lang="en-US" altLang="zh-CN" dirty="0" err="1"/>
              <a:t>margins,dydx</a:t>
            </a:r>
            <a:r>
              <a:rPr lang="en-US" altLang="zh-CN" dirty="0"/>
              <a:t>(*)</a:t>
            </a:r>
          </a:p>
          <a:p>
            <a:r>
              <a:rPr lang="en-US" altLang="zh-CN" dirty="0"/>
              <a:t>margins </a:t>
            </a:r>
            <a:r>
              <a:rPr lang="en-US" altLang="zh-CN" dirty="0" err="1"/>
              <a:t>group,</a:t>
            </a:r>
            <a:r>
              <a:rPr lang="en-US" altLang="zh-CN" dirty="0" err="1">
                <a:solidFill>
                  <a:srgbClr val="FF0000"/>
                </a:solidFill>
              </a:rPr>
              <a:t>dydx</a:t>
            </a:r>
            <a:r>
              <a:rPr lang="en-US" altLang="zh-CN" dirty="0">
                <a:solidFill>
                  <a:srgbClr val="FF0000"/>
                </a:solidFill>
              </a:rPr>
              <a:t>(treatment</a:t>
            </a:r>
            <a:r>
              <a:rPr lang="en-US" altLang="zh-CN" dirty="0"/>
              <a:t>)  //</a:t>
            </a:r>
            <a:r>
              <a:rPr lang="zh-CN" altLang="en-US" dirty="0"/>
              <a:t>当</a:t>
            </a:r>
            <a:r>
              <a:rPr lang="en-US" altLang="zh-CN" dirty="0"/>
              <a:t>group</a:t>
            </a:r>
            <a:r>
              <a:rPr lang="zh-CN" altLang="en-US" dirty="0"/>
              <a:t>分别取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时</a:t>
            </a:r>
            <a:r>
              <a:rPr lang="en-US" altLang="zh-CN" dirty="0"/>
              <a:t>treatment=1</a:t>
            </a:r>
            <a:r>
              <a:rPr lang="zh-CN" altLang="en-US" dirty="0"/>
              <a:t>与</a:t>
            </a:r>
            <a:r>
              <a:rPr lang="en-US" altLang="zh-CN" dirty="0"/>
              <a:t>treatment=0</a:t>
            </a:r>
            <a:r>
              <a:rPr lang="zh-CN" altLang="en-US" dirty="0"/>
              <a:t>的差值</a:t>
            </a:r>
          </a:p>
          <a:p>
            <a:r>
              <a:rPr lang="en-US" altLang="zh-CN" dirty="0"/>
              <a:t>margins </a:t>
            </a:r>
            <a:r>
              <a:rPr lang="en-US" altLang="zh-CN" dirty="0" err="1">
                <a:solidFill>
                  <a:srgbClr val="FF0000"/>
                </a:solidFill>
              </a:rPr>
              <a:t>r.treatment</a:t>
            </a:r>
            <a:r>
              <a:rPr lang="en-US" altLang="zh-CN" dirty="0" err="1"/>
              <a:t>,at</a:t>
            </a:r>
            <a:r>
              <a:rPr lang="en-US" altLang="zh-CN" dirty="0"/>
              <a:t>(group=(1,2,3))</a:t>
            </a:r>
          </a:p>
          <a:p>
            <a:r>
              <a:rPr lang="en-US" altLang="zh-CN" dirty="0"/>
              <a:t>margins </a:t>
            </a:r>
            <a:r>
              <a:rPr lang="en-US" altLang="zh-CN" dirty="0" err="1">
                <a:solidFill>
                  <a:srgbClr val="FF0000"/>
                </a:solidFill>
              </a:rPr>
              <a:t>r.treatment@group</a:t>
            </a:r>
            <a:endParaRPr lang="en-US" altLang="zh-CN" dirty="0"/>
          </a:p>
          <a:p>
            <a:r>
              <a:rPr lang="en-US" altLang="zh-CN" dirty="0"/>
              <a:t>margins group, </a:t>
            </a:r>
            <a:r>
              <a:rPr lang="en-US" altLang="zh-CN" dirty="0" err="1"/>
              <a:t>dydx</a:t>
            </a:r>
            <a:r>
              <a:rPr lang="en-US" altLang="zh-CN" dirty="0"/>
              <a:t>(treatment) at(age=(20(10)60))</a:t>
            </a:r>
          </a:p>
          <a:p>
            <a:r>
              <a:rPr lang="en-US" altLang="zh-CN" dirty="0"/>
              <a:t>margins </a:t>
            </a:r>
            <a:r>
              <a:rPr lang="en-US" altLang="zh-CN" dirty="0" err="1">
                <a:solidFill>
                  <a:srgbClr val="FF0000"/>
                </a:solidFill>
              </a:rPr>
              <a:t>r.treatment@group</a:t>
            </a:r>
            <a:r>
              <a:rPr lang="en-US" altLang="zh-CN" dirty="0" err="1"/>
              <a:t>,at</a:t>
            </a:r>
            <a:r>
              <a:rPr lang="en-US" altLang="zh-CN" dirty="0"/>
              <a:t>(age=(20(10)60))</a:t>
            </a:r>
          </a:p>
          <a:p>
            <a:r>
              <a:rPr lang="en-US" altLang="zh-CN" dirty="0"/>
              <a:t>margins </a:t>
            </a:r>
            <a:r>
              <a:rPr lang="en-US" altLang="zh-CN" dirty="0" err="1"/>
              <a:t>r.treatment</a:t>
            </a:r>
            <a:r>
              <a:rPr lang="en-US" altLang="zh-CN" dirty="0"/>
              <a:t>, at(age=(20(10)60) group=(1,2,3)) </a:t>
            </a:r>
          </a:p>
          <a:p>
            <a:r>
              <a:rPr lang="en-US" altLang="zh-CN" dirty="0"/>
              <a:t>margins </a:t>
            </a:r>
            <a:r>
              <a:rPr lang="en-US" altLang="zh-CN" dirty="0" err="1"/>
              <a:t>r.treatment</a:t>
            </a:r>
            <a:r>
              <a:rPr lang="en-US" altLang="zh-CN" dirty="0"/>
              <a:t>, at(age=(20(10)60)) at(group=(1,2,3))</a:t>
            </a:r>
          </a:p>
          <a:p>
            <a:r>
              <a:rPr lang="en-US" altLang="zh-CN" dirty="0" err="1"/>
              <a:t>marginsplot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levelsof</a:t>
            </a:r>
            <a:r>
              <a:rPr lang="en-US" altLang="zh-CN" dirty="0"/>
              <a:t> age</a:t>
            </a:r>
          </a:p>
          <a:p>
            <a:r>
              <a:rPr lang="en-US" altLang="zh-CN" dirty="0"/>
              <a:t>margins treatment, at(age=(`r(levels)'))</a:t>
            </a:r>
          </a:p>
          <a:p>
            <a:r>
              <a:rPr lang="en-US" altLang="zh-CN" dirty="0" err="1"/>
              <a:t>marginsplot</a:t>
            </a:r>
            <a:endParaRPr lang="en-US" altLang="zh-CN" dirty="0"/>
          </a:p>
          <a:p>
            <a:r>
              <a:rPr lang="en-US" altLang="zh-CN" dirty="0" err="1"/>
              <a:t>margins,dydx</a:t>
            </a:r>
            <a:r>
              <a:rPr lang="en-US" altLang="zh-CN" dirty="0"/>
              <a:t>(treatment) at(age=(`r(levels)'))</a:t>
            </a:r>
          </a:p>
          <a:p>
            <a:r>
              <a:rPr lang="en-US" altLang="zh-CN" dirty="0" err="1"/>
              <a:t>marginsplot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273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margins: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模拟所有人参与或不参与项目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782891"/>
            <a:ext cx="9204385" cy="1138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eprobit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lost4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endogenous(weight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gym) entreat(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i.smoke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select(completed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i.salaried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(robust)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 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r(0 1).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predict(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contrast(effects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nowald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1157" y="2227291"/>
            <a:ext cx="158833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选项考虑到不可观察因素，即内生决定参与的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</a:t>
            </a:r>
          </a:p>
        </p:txBody>
      </p:sp>
      <p:sp>
        <p:nvSpPr>
          <p:cNvPr id="17" name="矩形 16"/>
          <p:cNvSpPr/>
          <p:nvPr/>
        </p:nvSpPr>
        <p:spPr>
          <a:xfrm>
            <a:off x="7332453" y="4842762"/>
            <a:ext cx="1871932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Fix</a:t>
            </a:r>
            <a:r>
              <a:rPr lang="zh-CN" altLang="en-US" b="1" dirty="0"/>
              <a:t>选项不考虑不可观察因素，仅考虑可以观察到的因素（变量），没有内生决定参与的</a:t>
            </a:r>
            <a:r>
              <a:rPr lang="en-US" altLang="zh-CN" b="1" dirty="0"/>
              <a:t>ATE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4505" y="4244186"/>
            <a:ext cx="9109495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margins r(0 1).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predict(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contrast(effects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nowald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//fix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不许自选择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724"/>
            <a:ext cx="7263442" cy="2146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2" y="1972035"/>
            <a:ext cx="7368038" cy="22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782891"/>
            <a:ext cx="9074989" cy="1446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eprobit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lost4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endogenous(weight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i.sex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gym)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entreat(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age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i.smoke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nointeract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select(completed =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i.wellpgm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i.salaried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(robust)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agegrp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wtgrp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sex  ,contents(mean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format(%4.2f)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8" y="2427035"/>
            <a:ext cx="9145868" cy="44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2924283" y="824484"/>
            <a:ext cx="6514339" cy="5078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use https://www.stata-press.com/data/r16/heartsm,clear</a:t>
            </a:r>
          </a:p>
          <a:p>
            <a:r>
              <a:rPr lang="en-US" altLang="zh-CN" dirty="0" err="1"/>
              <a:t>eprobit</a:t>
            </a:r>
            <a:r>
              <a:rPr lang="en-US" altLang="zh-CN" dirty="0"/>
              <a:t> attack age </a:t>
            </a:r>
            <a:r>
              <a:rPr lang="en-US" altLang="zh-CN" dirty="0" err="1"/>
              <a:t>bmi</a:t>
            </a:r>
            <a:r>
              <a:rPr lang="en-US" altLang="zh-CN" dirty="0"/>
              <a:t>, entreat(</a:t>
            </a:r>
            <a:r>
              <a:rPr lang="en-US" altLang="zh-CN" dirty="0" err="1"/>
              <a:t>exintensity</a:t>
            </a:r>
            <a:r>
              <a:rPr lang="en-US" altLang="zh-CN" dirty="0"/>
              <a:t> = </a:t>
            </a:r>
            <a:r>
              <a:rPr lang="en-US" altLang="zh-CN" dirty="0" err="1"/>
              <a:t>bmi</a:t>
            </a:r>
            <a:r>
              <a:rPr lang="en-US" altLang="zh-CN" dirty="0"/>
              <a:t> </a:t>
            </a:r>
            <a:r>
              <a:rPr lang="en-US" altLang="zh-CN" dirty="0" err="1"/>
              <a:t>i.gym</a:t>
            </a:r>
            <a:r>
              <a:rPr lang="en-US" altLang="zh-CN" dirty="0"/>
              <a:t>) </a:t>
            </a:r>
            <a:r>
              <a:rPr lang="en-US" altLang="zh-CN" dirty="0" err="1"/>
              <a:t>vce</a:t>
            </a:r>
            <a:r>
              <a:rPr lang="en-US" altLang="zh-CN" dirty="0"/>
              <a:t>(robust)</a:t>
            </a:r>
          </a:p>
          <a:p>
            <a:r>
              <a:rPr lang="en-US" altLang="zh-CN" dirty="0" err="1"/>
              <a:t>eprobit</a:t>
            </a:r>
            <a:r>
              <a:rPr lang="en-US" altLang="zh-CN" dirty="0"/>
              <a:t>, </a:t>
            </a:r>
            <a:r>
              <a:rPr lang="en-US" altLang="zh-CN" dirty="0" err="1"/>
              <a:t>coeflegend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test 1.exintensity == 2.exintensity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estat</a:t>
            </a:r>
            <a:r>
              <a:rPr lang="en-US" altLang="zh-CN" dirty="0"/>
              <a:t> </a:t>
            </a:r>
            <a:r>
              <a:rPr lang="en-US" altLang="zh-CN" dirty="0" err="1"/>
              <a:t>teffects</a:t>
            </a:r>
            <a:r>
              <a:rPr lang="en-US" altLang="zh-CN" dirty="0"/>
              <a:t>, </a:t>
            </a:r>
            <a:r>
              <a:rPr lang="en-US" altLang="zh-CN" dirty="0" err="1"/>
              <a:t>pomean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estat</a:t>
            </a:r>
            <a:r>
              <a:rPr lang="en-US" altLang="zh-CN" dirty="0"/>
              <a:t> </a:t>
            </a:r>
            <a:r>
              <a:rPr lang="en-US" altLang="zh-CN" dirty="0" err="1"/>
              <a:t>teffects</a:t>
            </a:r>
            <a:endParaRPr lang="en-US" altLang="zh-CN" dirty="0"/>
          </a:p>
          <a:p>
            <a:r>
              <a:rPr lang="en-US" altLang="zh-CN" dirty="0" err="1"/>
              <a:t>estat</a:t>
            </a:r>
            <a:r>
              <a:rPr lang="en-US" altLang="zh-CN" dirty="0"/>
              <a:t> </a:t>
            </a:r>
            <a:r>
              <a:rPr lang="en-US" altLang="zh-CN" dirty="0" err="1"/>
              <a:t>teffects</a:t>
            </a:r>
            <a:r>
              <a:rPr lang="en-US" altLang="zh-CN" dirty="0"/>
              <a:t>, </a:t>
            </a:r>
            <a:r>
              <a:rPr lang="en-US" altLang="zh-CN" dirty="0" err="1"/>
              <a:t>atet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多水平内生处理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684" y="772253"/>
            <a:ext cx="2587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exintensity</a:t>
            </a:r>
            <a:r>
              <a:rPr lang="en-US" altLang="zh-CN" dirty="0"/>
              <a:t>=0</a:t>
            </a:r>
            <a:r>
              <a:rPr lang="zh-CN" altLang="en-US" dirty="0"/>
              <a:t>没有锻炼</a:t>
            </a:r>
            <a:endParaRPr lang="en-US" altLang="zh-CN" dirty="0"/>
          </a:p>
          <a:p>
            <a:r>
              <a:rPr lang="en-US" altLang="zh-CN" dirty="0"/>
              <a:t>=1</a:t>
            </a:r>
            <a:r>
              <a:rPr lang="zh-CN" altLang="en-US" dirty="0"/>
              <a:t>中等程度锻炼</a:t>
            </a:r>
            <a:endParaRPr lang="en-US" altLang="zh-CN" dirty="0"/>
          </a:p>
          <a:p>
            <a:r>
              <a:rPr lang="en-US" altLang="zh-CN" dirty="0"/>
              <a:t>=2</a:t>
            </a:r>
            <a:r>
              <a:rPr lang="zh-CN" altLang="en-US" dirty="0"/>
              <a:t>高强度锻炼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62" y="1685959"/>
            <a:ext cx="5636068" cy="54292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752" y="1769372"/>
            <a:ext cx="2759320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主方程与内生处理方程误差项</a:t>
            </a:r>
            <a:r>
              <a:rPr lang="en-US" altLang="zh-CN" dirty="0" err="1"/>
              <a:t>Euv</a:t>
            </a:r>
            <a:r>
              <a:rPr lang="zh-CN" altLang="en-US" dirty="0"/>
              <a:t>相关系数</a:t>
            </a:r>
            <a:r>
              <a:rPr lang="en-US" altLang="zh-CN" dirty="0"/>
              <a:t>-0.47</a:t>
            </a:r>
            <a:r>
              <a:rPr lang="zh-CN" altLang="en-US" dirty="0"/>
              <a:t>，表明不可观察因素</a:t>
            </a:r>
            <a:r>
              <a:rPr lang="en-US" altLang="zh-CN" dirty="0"/>
              <a:t>u</a:t>
            </a:r>
            <a:r>
              <a:rPr lang="zh-CN" altLang="en-US" dirty="0"/>
              <a:t>提高了锻炼水平，降低了患病概率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07" y="3700640"/>
            <a:ext cx="5362575" cy="14954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46755" y="3716035"/>
            <a:ext cx="2958333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若都不锻炼，患病概率</a:t>
            </a:r>
            <a:r>
              <a:rPr lang="en-US" altLang="zh-CN" dirty="0"/>
              <a:t>79%</a:t>
            </a:r>
          </a:p>
          <a:p>
            <a:r>
              <a:rPr lang="zh-CN" altLang="en-US" dirty="0"/>
              <a:t>若都中等锻炼，概率为</a:t>
            </a:r>
            <a:r>
              <a:rPr lang="en-US" altLang="zh-CN" dirty="0"/>
              <a:t>54%</a:t>
            </a:r>
          </a:p>
          <a:p>
            <a:r>
              <a:rPr lang="zh-CN" altLang="en-US" dirty="0"/>
              <a:t>若都高强度锻炼，概率</a:t>
            </a:r>
            <a:r>
              <a:rPr lang="en-US" altLang="zh-CN" dirty="0"/>
              <a:t>53%</a:t>
            </a:r>
          </a:p>
        </p:txBody>
      </p:sp>
      <p:sp>
        <p:nvSpPr>
          <p:cNvPr id="11" name="矩形 10"/>
          <p:cNvSpPr/>
          <p:nvPr/>
        </p:nvSpPr>
        <p:spPr>
          <a:xfrm>
            <a:off x="99730" y="5476698"/>
            <a:ext cx="2712342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若均参与中等和高强度锻炼，则与都不参加任何锻炼相比，患病概率分别下降</a:t>
            </a:r>
            <a:r>
              <a:rPr lang="en-US" altLang="zh-CN" dirty="0"/>
              <a:t>25%</a:t>
            </a:r>
            <a:r>
              <a:rPr lang="zh-CN" altLang="en-US" dirty="0"/>
              <a:t>和</a:t>
            </a:r>
            <a:r>
              <a:rPr lang="en-US" altLang="zh-CN" dirty="0"/>
              <a:t>26%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07" y="5553463"/>
            <a:ext cx="5753100" cy="1371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48827" y="2393810"/>
            <a:ext cx="2437723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假设检验：中等锻炼与高强度锻炼的患病风险没有显著差异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07" y="2513275"/>
            <a:ext cx="37814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1" grpId="0" animBg="1"/>
      <p:bldP spid="13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序次因变量、随机效应与内生处理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787" y="826106"/>
            <a:ext cx="5658928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https://www.stata-press.com/data/r16/womenhlthre,clear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xtset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personid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xteoprobit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grade,   ///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entreat(insured = grade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i.workschool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vce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(robust)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" y="1933575"/>
            <a:ext cx="5693434" cy="1568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" y="3903394"/>
            <a:ext cx="5696157" cy="2924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95755" y="1039979"/>
            <a:ext cx="31400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健康</a:t>
            </a:r>
            <a:r>
              <a:rPr lang="en-US" altLang="zh-CN" dirty="0"/>
              <a:t>health(</a:t>
            </a:r>
            <a:r>
              <a:rPr lang="zh-CN" altLang="en-US" dirty="0"/>
              <a:t>取值差、较差、中等，较好，好）与保险</a:t>
            </a:r>
            <a:r>
              <a:rPr lang="en-US" altLang="zh-CN" dirty="0"/>
              <a:t>insured</a:t>
            </a:r>
            <a:r>
              <a:rPr lang="zh-CN" altLang="en-US" dirty="0"/>
              <a:t>误差项相关系数估计为</a:t>
            </a:r>
            <a:r>
              <a:rPr lang="en-US" altLang="zh-CN" dirty="0"/>
              <a:t>0.38</a:t>
            </a:r>
            <a:r>
              <a:rPr lang="zh-CN" altLang="en-US" dirty="0"/>
              <a:t>，而个体层面的相关系数估计为</a:t>
            </a:r>
            <a:r>
              <a:rPr lang="en-US" altLang="zh-CN" dirty="0"/>
              <a:t>0.33</a:t>
            </a:r>
          </a:p>
          <a:p>
            <a:r>
              <a:rPr lang="zh-CN" altLang="en-US" dirty="0"/>
              <a:t>即不可观察的个体因素</a:t>
            </a:r>
            <a:r>
              <a:rPr lang="en-US" altLang="zh-CN" dirty="0"/>
              <a:t>c</a:t>
            </a:r>
            <a:r>
              <a:rPr lang="en-US" altLang="zh-CN" baseline="-25000" dirty="0"/>
              <a:t>i</a:t>
            </a:r>
            <a:r>
              <a:rPr lang="zh-CN" altLang="en-US" dirty="0"/>
              <a:t>即增加了参保率</a:t>
            </a:r>
            <a:r>
              <a:rPr lang="en-US" altLang="zh-CN" dirty="0"/>
              <a:t>insured </a:t>
            </a:r>
            <a:r>
              <a:rPr lang="zh-CN" altLang="en-US" dirty="0"/>
              <a:t>，也提高了健康自评</a:t>
            </a:r>
            <a:r>
              <a:rPr lang="en-US" altLang="zh-CN" dirty="0"/>
              <a:t>health</a:t>
            </a:r>
            <a:r>
              <a:rPr lang="zh-CN" altLang="en-US" dirty="0"/>
              <a:t>的水平。</a:t>
            </a:r>
          </a:p>
          <a:p>
            <a:r>
              <a:rPr lang="zh-CN" altLang="en-US" dirty="0"/>
              <a:t>不可观察的个体时变因素</a:t>
            </a:r>
            <a:r>
              <a:rPr lang="en-US" altLang="zh-CN" dirty="0" err="1"/>
              <a:t>u</a:t>
            </a:r>
            <a:r>
              <a:rPr lang="en-US" altLang="zh-CN" baseline="-25000" dirty="0" err="1"/>
              <a:t>it</a:t>
            </a:r>
            <a:r>
              <a:rPr lang="zh-CN" altLang="en-US" dirty="0"/>
              <a:t>，也导致了增加了参保率和健康自评的水平。</a:t>
            </a:r>
          </a:p>
        </p:txBody>
      </p:sp>
      <p:sp>
        <p:nvSpPr>
          <p:cNvPr id="9" name="矩形 8"/>
          <p:cNvSpPr/>
          <p:nvPr/>
        </p:nvSpPr>
        <p:spPr>
          <a:xfrm>
            <a:off x="5864766" y="4556658"/>
            <a:ext cx="3001992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ATE</a:t>
            </a:r>
            <a:r>
              <a:rPr lang="zh-CN" altLang="en-US" dirty="0"/>
              <a:t>，保险对健康自评的影响，显著降低了自评为差的概率，提升了自评为好的概率，其中自评为好的概率提高了</a:t>
            </a:r>
            <a:r>
              <a:rPr lang="en-US" altLang="zh-CN" dirty="0"/>
              <a:t>30%,</a:t>
            </a:r>
            <a:r>
              <a:rPr lang="zh-CN" altLang="en-US" dirty="0"/>
              <a:t>自评为差的概率降低了</a:t>
            </a:r>
            <a:r>
              <a:rPr lang="en-US" altLang="zh-CN" dirty="0"/>
              <a:t>17%</a:t>
            </a:r>
            <a:r>
              <a:rPr lang="zh-CN" altLang="en-US" dirty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42534" y="3534062"/>
            <a:ext cx="5285449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teffects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3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9" grpId="0" animBg="1"/>
      <p:bldP spid="1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连续、受限、二元与序次因变量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6" y="1068720"/>
            <a:ext cx="8617067" cy="52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7125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内生变量、内生处理、内生样本选择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25"/>
            <a:ext cx="87058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55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50166" y="1069196"/>
          <a:ext cx="8807568" cy="5085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9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3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ERM</a:t>
                      </a:r>
                      <a:r>
                        <a:rPr lang="zh-CN" altLang="en-US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传统命令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内生变量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eregress</a:t>
                      </a:r>
                      <a:r>
                        <a:rPr lang="en-US" altLang="zh-CN" dirty="0"/>
                        <a:t> y </a:t>
                      </a:r>
                      <a:r>
                        <a:rPr lang="en-US" altLang="zh-CN" dirty="0" err="1"/>
                        <a:t>x</a:t>
                      </a:r>
                      <a:r>
                        <a:rPr lang="en-US" altLang="zh-CN" baseline="0" dirty="0" err="1"/>
                        <a:t>,endog</a:t>
                      </a:r>
                      <a:r>
                        <a:rPr lang="en-US" altLang="zh-CN" baseline="0" dirty="0"/>
                        <a:t>(w=z)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ivregress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liml</a:t>
                      </a:r>
                      <a:r>
                        <a:rPr lang="en-US" altLang="zh-CN" dirty="0"/>
                        <a:t> y x (w=z)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二元内生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eprobit</a:t>
                      </a:r>
                      <a:r>
                        <a:rPr lang="en-US" altLang="zh-CN" dirty="0"/>
                        <a:t> y </a:t>
                      </a:r>
                      <a:r>
                        <a:rPr lang="en-US" altLang="zh-CN" dirty="0" err="1"/>
                        <a:t>x</a:t>
                      </a:r>
                      <a:r>
                        <a:rPr lang="en-US" altLang="zh-CN" baseline="0" dirty="0" err="1"/>
                        <a:t>,endog</a:t>
                      </a:r>
                      <a:r>
                        <a:rPr lang="en-US" altLang="zh-CN" baseline="0" dirty="0"/>
                        <a:t>(w=z)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ivprobit</a:t>
                      </a:r>
                      <a:r>
                        <a:rPr lang="en-US" altLang="zh-CN" dirty="0"/>
                        <a:t>  </a:t>
                      </a:r>
                      <a:r>
                        <a:rPr lang="en-US" altLang="zh-CN" dirty="0" err="1"/>
                        <a:t>liml</a:t>
                      </a:r>
                      <a:r>
                        <a:rPr lang="en-US" altLang="zh-CN" dirty="0"/>
                        <a:t> y x (w=z)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区间内生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eintreg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yl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yu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x,endog</a:t>
                      </a:r>
                      <a:r>
                        <a:rPr lang="en-US" altLang="zh-CN" dirty="0"/>
                        <a:t>(w=z)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ivtobit</a:t>
                      </a:r>
                      <a:r>
                        <a:rPr lang="en-US" altLang="zh-CN" dirty="0"/>
                        <a:t>  y  x</a:t>
                      </a:r>
                      <a:r>
                        <a:rPr lang="en-US" altLang="zh-CN" baseline="0" dirty="0"/>
                        <a:t>  (w=z),</a:t>
                      </a:r>
                      <a:r>
                        <a:rPr lang="en-US" altLang="zh-CN" baseline="0" dirty="0" err="1"/>
                        <a:t>ll</a:t>
                      </a:r>
                      <a:r>
                        <a:rPr lang="en-US" altLang="zh-CN" baseline="0" dirty="0"/>
                        <a:t>(0)  </a:t>
                      </a:r>
                      <a:r>
                        <a:rPr lang="en-US" altLang="zh-CN" baseline="0" dirty="0" err="1"/>
                        <a:t>ul</a:t>
                      </a:r>
                      <a:r>
                        <a:rPr lang="en-US" altLang="zh-CN" baseline="0" dirty="0"/>
                        <a:t>(20)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外生处理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eregress</a:t>
                      </a:r>
                      <a:r>
                        <a:rPr lang="en-US" altLang="zh-CN" dirty="0"/>
                        <a:t>  y </a:t>
                      </a:r>
                      <a:r>
                        <a:rPr lang="en-US" altLang="zh-CN" dirty="0" err="1"/>
                        <a:t>x,extreat</a:t>
                      </a:r>
                      <a:r>
                        <a:rPr lang="en-US" altLang="zh-CN" dirty="0"/>
                        <a:t>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teffects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ra</a:t>
                      </a:r>
                      <a:r>
                        <a:rPr lang="en-US" altLang="zh-CN" dirty="0"/>
                        <a:t> (y</a:t>
                      </a:r>
                      <a:r>
                        <a:rPr lang="en-US" altLang="zh-CN" baseline="0" dirty="0"/>
                        <a:t>  x)  (t)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内生处理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eregress</a:t>
                      </a:r>
                      <a:r>
                        <a:rPr lang="en-US" altLang="zh-CN" dirty="0"/>
                        <a:t> y </a:t>
                      </a:r>
                      <a:r>
                        <a:rPr lang="en-US" altLang="zh-CN" dirty="0" err="1"/>
                        <a:t>x,entreat</a:t>
                      </a:r>
                      <a:r>
                        <a:rPr lang="en-US" altLang="zh-CN" dirty="0"/>
                        <a:t>(t=x </a:t>
                      </a:r>
                      <a:r>
                        <a:rPr lang="en-US" altLang="zh-CN" dirty="0" err="1"/>
                        <a:t>z,nointeract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etregress</a:t>
                      </a:r>
                      <a:r>
                        <a:rPr lang="en-US" altLang="zh-CN" baseline="0" dirty="0"/>
                        <a:t>  y  </a:t>
                      </a:r>
                      <a:r>
                        <a:rPr lang="en-US" altLang="zh-CN" baseline="0" dirty="0" err="1"/>
                        <a:t>x,treat</a:t>
                      </a:r>
                      <a:r>
                        <a:rPr lang="en-US" altLang="zh-CN" baseline="0" dirty="0"/>
                        <a:t>(t=x  z)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二元样本选择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eregress</a:t>
                      </a:r>
                      <a:r>
                        <a:rPr lang="en-US" altLang="zh-CN" baseline="0" dirty="0"/>
                        <a:t>  y  x, select(s=x 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heckman</a:t>
                      </a:r>
                      <a:r>
                        <a:rPr lang="en-US" altLang="zh-CN" dirty="0"/>
                        <a:t>  y  </a:t>
                      </a:r>
                      <a:r>
                        <a:rPr lang="en-US" altLang="zh-CN" dirty="0" err="1"/>
                        <a:t>x,select</a:t>
                      </a:r>
                      <a:r>
                        <a:rPr lang="en-US" altLang="zh-CN" dirty="0"/>
                        <a:t>(s=x  z)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序次样本选择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eoprobit</a:t>
                      </a:r>
                      <a:r>
                        <a:rPr lang="en-US" altLang="zh-CN" baseline="0" dirty="0"/>
                        <a:t>  y  </a:t>
                      </a:r>
                      <a:r>
                        <a:rPr lang="en-US" altLang="zh-CN" baseline="0" dirty="0" err="1"/>
                        <a:t>x,select</a:t>
                      </a:r>
                      <a:r>
                        <a:rPr lang="en-US" altLang="zh-CN" baseline="0" dirty="0"/>
                        <a:t>(s=x 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heckoprobit</a:t>
                      </a:r>
                      <a:r>
                        <a:rPr lang="en-US" altLang="zh-CN" dirty="0"/>
                        <a:t>  y  </a:t>
                      </a:r>
                      <a:r>
                        <a:rPr lang="en-US" altLang="zh-CN" dirty="0" err="1"/>
                        <a:t>x,select</a:t>
                      </a:r>
                      <a:r>
                        <a:rPr lang="en-US" altLang="zh-CN" dirty="0"/>
                        <a:t>(s=x z)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090"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随机效应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xteregress</a:t>
                      </a:r>
                      <a:r>
                        <a:rPr lang="en-US" altLang="zh-CN" dirty="0"/>
                        <a:t> y  </a:t>
                      </a:r>
                      <a:r>
                        <a:rPr lang="en-US" altLang="zh-CN" dirty="0" err="1"/>
                        <a:t>x,endog</a:t>
                      </a:r>
                      <a:r>
                        <a:rPr lang="en-US" altLang="zh-CN" dirty="0"/>
                        <a:t>(w=x z)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xtivreg</a:t>
                      </a:r>
                      <a:r>
                        <a:rPr lang="en-US" altLang="zh-CN" dirty="0"/>
                        <a:t>  y  x</a:t>
                      </a:r>
                      <a:r>
                        <a:rPr lang="en-US" altLang="zh-CN" baseline="0" dirty="0"/>
                        <a:t>  (w=z)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ERM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及其等价的传统命令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33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63390" y="5121666"/>
                <a:ext cx="5663244" cy="14172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t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𝐺𝑎𝑚𝑚𝑎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Γ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90" y="5121666"/>
                <a:ext cx="5663244" cy="1417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508957" y="140199"/>
            <a:ext cx="7410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伽马分布、指数分布、卡方分布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"/>
              <p:cNvSpPr txBox="1"/>
              <p:nvPr/>
            </p:nvSpPr>
            <p:spPr>
              <a:xfrm>
                <a:off x="208114" y="2915335"/>
                <a:ext cx="6939953" cy="85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𝐺𝑎𝑚𝑚𝑎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;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𝛼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𝜆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𝛼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𝜆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altLang="zh-CN" sz="16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4" y="2915335"/>
                <a:ext cx="6939953" cy="855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950" y="956875"/>
                <a:ext cx="654313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泊松分布：</a:t>
                </a:r>
                <a:r>
                  <a:rPr lang="zh-CN" altLang="en-US" sz="2000" dirty="0">
                    <a:latin typeface="+mn-ea"/>
                  </a:rPr>
                  <a:t>单位时间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</a:rPr>
                      <m:t>平均</m:t>
                    </m:r>
                    <m:r>
                      <a:rPr lang="zh-CN" altLang="en-US" sz="2000" b="0" i="0" smtClean="0">
                        <a:latin typeface="Cambria Math" panose="02040503050406030204" pitchFamily="18" charset="0"/>
                      </a:rPr>
                      <m:t>发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次，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出现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y</a:t>
                </a:r>
                <a:r>
                  <a:rPr lang="zh-CN" altLang="en-US" sz="2000" dirty="0">
                    <a:latin typeface="+mn-ea"/>
                  </a:rPr>
                  <a:t>次的概率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0" y="956875"/>
                <a:ext cx="6543137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931" t="-1212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30476" y="2497759"/>
                <a:ext cx="86425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伽马分布</a:t>
                </a:r>
                <a:r>
                  <a:rPr lang="en-US" altLang="zh-CN" sz="2000" dirty="0">
                    <a:latin typeface="+mn-ea"/>
                  </a:rPr>
                  <a:t>;</a:t>
                </a:r>
                <a:r>
                  <a:rPr lang="zh-CN" altLang="en-US" sz="2000" dirty="0">
                    <a:latin typeface="+mn-ea"/>
                  </a:rPr>
                  <a:t>单位时间内平均发生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次，发生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次经历的时间</a:t>
                </a:r>
                <a:r>
                  <a:rPr lang="en-US" altLang="zh-CN" sz="2000" dirty="0">
                    <a:latin typeface="+mn-ea"/>
                  </a:rPr>
                  <a:t>y</a:t>
                </a:r>
                <a:r>
                  <a:rPr lang="zh-CN" altLang="en-US" sz="2000" dirty="0">
                    <a:latin typeface="+mn-ea"/>
                  </a:rPr>
                  <a:t>的概率密度函数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6" y="2497759"/>
                <a:ext cx="8642588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705" t="-1230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1949" y="3857893"/>
                <a:ext cx="83708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+mn-ea"/>
                  </a:rPr>
                  <a:t>指数分布</a:t>
                </a:r>
                <a:r>
                  <a:rPr lang="en-US" altLang="zh-CN" dirty="0">
                    <a:latin typeface="+mn-ea"/>
                  </a:rPr>
                  <a:t>;</a:t>
                </a:r>
                <a:r>
                  <a:rPr lang="zh-CN" altLang="en-US" dirty="0">
                    <a:latin typeface="+mn-ea"/>
                  </a:rPr>
                  <a:t>单位时间内平均发生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次，首次发生</m:t>
                    </m:r>
                  </m:oMath>
                </a14:m>
                <a:r>
                  <a:rPr lang="zh-CN" altLang="en-US" dirty="0">
                    <a:latin typeface="+mn-ea"/>
                  </a:rPr>
                  <a:t>经历的时间</a:t>
                </a:r>
                <a:r>
                  <a:rPr lang="en-US" altLang="zh-CN" dirty="0">
                    <a:latin typeface="+mn-ea"/>
                  </a:rPr>
                  <a:t>y</a:t>
                </a:r>
                <a:r>
                  <a:rPr lang="zh-CN" altLang="en-US" dirty="0">
                    <a:latin typeface="+mn-ea"/>
                  </a:rPr>
                  <a:t>的概率密度函数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9" y="3857893"/>
                <a:ext cx="837085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82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0" y="5059020"/>
                <a:ext cx="85649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+mn-ea"/>
                  </a:rPr>
                  <a:t>卡方分布</a:t>
                </a:r>
                <a:r>
                  <a:rPr lang="en-US" altLang="zh-CN" dirty="0">
                    <a:latin typeface="+mn-ea"/>
                  </a:rPr>
                  <a:t>;</a:t>
                </a:r>
                <a:r>
                  <a:rPr lang="zh-CN" altLang="en-US" dirty="0">
                    <a:latin typeface="+mn-ea"/>
                  </a:rPr>
                  <a:t>单位时间内平均发生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次，发生</m:t>
                    </m:r>
                  </m:oMath>
                </a14:m>
                <a:r>
                  <a:rPr lang="en-US" altLang="zh-CN" dirty="0">
                    <a:latin typeface="+mn-ea"/>
                  </a:rPr>
                  <a:t>n/2</a:t>
                </a:r>
                <a:r>
                  <a:rPr lang="zh-CN" altLang="en-US" dirty="0">
                    <a:latin typeface="+mn-ea"/>
                  </a:rPr>
                  <a:t>次经历的时间</a:t>
                </a:r>
                <a:r>
                  <a:rPr lang="en-US" altLang="zh-CN" dirty="0">
                    <a:latin typeface="+mn-ea"/>
                  </a:rPr>
                  <a:t>y</a:t>
                </a:r>
                <a:r>
                  <a:rPr lang="zh-CN" altLang="en-US" dirty="0">
                    <a:latin typeface="+mn-ea"/>
                  </a:rPr>
                  <a:t>的概率密度函数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9020"/>
                <a:ext cx="856495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69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0317" y="1235698"/>
                <a:ext cx="8154121" cy="1055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𝑃𝑜𝑖𝑠𝑠𝑜𝑛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→∞,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→0</m:t>
                          </m:r>
                        </m:lim>
                      </m:limLow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!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Γ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+1)</m:t>
                      </m:r>
                    </m:oMath>
                  </m:oMathPara>
                </a14:m>
                <a:endPara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17" y="1235698"/>
                <a:ext cx="8154121" cy="10550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86184" y="4458255"/>
                <a:ext cx="4385816" cy="382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𝐸𝑥𝑝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𝐺𝑎𝑚𝑚𝑎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=1,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𝜆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𝜆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4" y="4458255"/>
                <a:ext cx="4385816" cy="382284"/>
              </a:xfrm>
              <a:prstGeom prst="rect">
                <a:avLst/>
              </a:prstGeom>
              <a:blipFill rotWithShape="0"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5688720" y="4382395"/>
            <a:ext cx="2655718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生存分析</a:t>
            </a:r>
            <a:r>
              <a:rPr lang="en-US" altLang="zh-CN" sz="2000" dirty="0" err="1">
                <a:latin typeface="+mn-ea"/>
              </a:rPr>
              <a:t>st</a:t>
            </a:r>
            <a:r>
              <a:rPr lang="en-US" altLang="zh-CN" sz="2000" dirty="0">
                <a:latin typeface="+mn-ea"/>
              </a:rPr>
              <a:t>,…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5A0F63-F6B9-5E45-BF32-642374EFDCD5}"/>
              </a:ext>
            </a:extLst>
          </p:cNvPr>
          <p:cNvSpPr/>
          <p:nvPr/>
        </p:nvSpPr>
        <p:spPr>
          <a:xfrm>
            <a:off x="5909232" y="5816068"/>
            <a:ext cx="2655718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大多数检验</a:t>
            </a:r>
            <a:r>
              <a:rPr lang="en-US" altLang="zh-CN" sz="2000" dirty="0">
                <a:latin typeface="+mn-ea"/>
              </a:rPr>
              <a:t>…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837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9" grpId="0"/>
      <p:bldP spid="10" grpId="0"/>
      <p:bldP spid="11" grpId="0"/>
      <p:bldP spid="13" grpId="0"/>
      <p:bldP spid="15" grpId="0" animBg="1"/>
      <p:bldP spid="16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ERM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并非万能</a:t>
            </a:r>
          </a:p>
        </p:txBody>
      </p:sp>
      <p:sp>
        <p:nvSpPr>
          <p:cNvPr id="4" name="文本框 1"/>
          <p:cNvSpPr txBox="1"/>
          <p:nvPr/>
        </p:nvSpPr>
        <p:spPr>
          <a:xfrm>
            <a:off x="1060894" y="1631298"/>
            <a:ext cx="7445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给定外生变量、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ERM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利用内生变量的多元正态分布信息做条件极大似然估计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CMLE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，是最有效的估计方法。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但有效性常是以非稳健性为代价，如果</a:t>
            </a:r>
            <a:r>
              <a:rPr lang="zh-CN" altLang="en-US" sz="2400" dirty="0">
                <a:latin typeface="宋体" panose="02010600030101010101" pitchFamily="2" charset="-122"/>
                <a:cs typeface="+mj-cs"/>
              </a:rPr>
              <a:t>分布设定错误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，那么一般来说估计量是非一致的。例如若误差不服从多元正态分布，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ERM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将导致全部参数的非一致估计。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140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第十部分要点小结</a:t>
            </a:r>
          </a:p>
        </p:txBody>
      </p:sp>
      <p:sp>
        <p:nvSpPr>
          <p:cNvPr id="12" name="文本框 1"/>
          <p:cNvSpPr txBox="1"/>
          <p:nvPr/>
        </p:nvSpPr>
        <p:spPr>
          <a:xfrm>
            <a:off x="642667" y="1529281"/>
            <a:ext cx="8121770" cy="427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当内生变量、内生处理和内生样本选择单独或组合出现时，若数据生成机制清楚，即主方程、各潜结果方程、样本选择方程能被识别（存在相应外生变量），并且误差服从多元正态分布，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估计量是一致、有效估计量。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350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3990" y="1255194"/>
            <a:ext cx="8549088" cy="150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200000"/>
              </a:lnSpc>
              <a:defRPr sz="6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 dirty="0"/>
              <a:t>十一、方差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45C-EB81-4514-B3BE-2AC6C2AF1F2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A7F27-03B8-4061-A296-0403CCA889D8}" type="slidenum">
              <a:rPr lang="zh-CN" altLang="en-US" smtClean="0"/>
              <a:pPr/>
              <a:t>192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12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随机向量及其线性变换的方差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906974"/>
              </p:ext>
            </p:extLst>
          </p:nvPr>
        </p:nvGraphicFramePr>
        <p:xfrm>
          <a:off x="2282984" y="1762931"/>
          <a:ext cx="39989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25" name="公式" r:id="rId3" imgW="2158920" imgH="203040" progId="Equation.3">
                  <p:embed/>
                </p:oleObj>
              </mc:Choice>
              <mc:Fallback>
                <p:oleObj name="公式" r:id="rId3" imgW="21589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2984" y="1762931"/>
                        <a:ext cx="3998913" cy="3778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870778"/>
              </p:ext>
            </p:extLst>
          </p:nvPr>
        </p:nvGraphicFramePr>
        <p:xfrm>
          <a:off x="791568" y="845446"/>
          <a:ext cx="1081087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26" name="公式" r:id="rId5" imgW="558720" imgH="711000" progId="Equation.3">
                  <p:embed/>
                </p:oleObj>
              </mc:Choice>
              <mc:Fallback>
                <p:oleObj name="公式" r:id="rId5" imgW="55872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1568" y="845446"/>
                        <a:ext cx="1081087" cy="137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220471"/>
              </p:ext>
            </p:extLst>
          </p:nvPr>
        </p:nvGraphicFramePr>
        <p:xfrm>
          <a:off x="2214308" y="4114366"/>
          <a:ext cx="5505450" cy="249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27" name="公式" r:id="rId7" imgW="2971800" imgH="1346040" progId="Equation.3">
                  <p:embed/>
                </p:oleObj>
              </mc:Choice>
              <mc:Fallback>
                <p:oleObj name="公式" r:id="rId7" imgW="2971800" imgH="1346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14308" y="4114366"/>
                        <a:ext cx="5505450" cy="24907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601613" y="3103453"/>
            <a:ext cx="5835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随机向量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线性变换后的均值和方差为</a:t>
            </a:r>
          </a:p>
        </p:txBody>
      </p:sp>
      <p:sp>
        <p:nvSpPr>
          <p:cNvPr id="9" name="矩形 8"/>
          <p:cNvSpPr/>
          <p:nvPr/>
        </p:nvSpPr>
        <p:spPr>
          <a:xfrm>
            <a:off x="2282984" y="937431"/>
            <a:ext cx="3600229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随机向量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的方差阵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642475"/>
              </p:ext>
            </p:extLst>
          </p:nvPr>
        </p:nvGraphicFramePr>
        <p:xfrm>
          <a:off x="628889" y="2738437"/>
          <a:ext cx="1817688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28" name="公式" r:id="rId9" imgW="939600" imgH="711000" progId="Equation.3">
                  <p:embed/>
                </p:oleObj>
              </mc:Choice>
              <mc:Fallback>
                <p:oleObj name="公式" r:id="rId9" imgW="93960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8889" y="2738437"/>
                        <a:ext cx="1817688" cy="137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8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实对称阵分解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6612"/>
              </p:ext>
            </p:extLst>
          </p:nvPr>
        </p:nvGraphicFramePr>
        <p:xfrm>
          <a:off x="812784" y="1769245"/>
          <a:ext cx="3446463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62" name="公式" r:id="rId3" imgW="2323800" imgH="939600" progId="Equation.3">
                  <p:embed/>
                </p:oleObj>
              </mc:Choice>
              <mc:Fallback>
                <p:oleObj name="公式" r:id="rId3" imgW="232380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784" y="1769245"/>
                        <a:ext cx="3446463" cy="1355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649973"/>
              </p:ext>
            </p:extLst>
          </p:nvPr>
        </p:nvGraphicFramePr>
        <p:xfrm>
          <a:off x="3711126" y="4557708"/>
          <a:ext cx="5432874" cy="157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63" name="公式" r:id="rId5" imgW="4127400" imgH="1168200" progId="Equation.3">
                  <p:embed/>
                </p:oleObj>
              </mc:Choice>
              <mc:Fallback>
                <p:oleObj name="公式" r:id="rId5" imgW="4127400" imgH="116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126" y="4557708"/>
                        <a:ext cx="5432874" cy="15760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152342"/>
              </p:ext>
            </p:extLst>
          </p:nvPr>
        </p:nvGraphicFramePr>
        <p:xfrm>
          <a:off x="5659199" y="2237276"/>
          <a:ext cx="1681880" cy="33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64" name="公式" r:id="rId7" imgW="1384300" imgH="228600" progId="Equation.3">
                  <p:embed/>
                </p:oleObj>
              </mc:Choice>
              <mc:Fallback>
                <p:oleObj name="公式" r:id="rId7" imgW="13843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199" y="2237276"/>
                        <a:ext cx="1681880" cy="338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3"/>
              <p:cNvSpPr>
                <a:spLocks noChangeArrowheads="1"/>
              </p:cNvSpPr>
              <p:nvPr/>
            </p:nvSpPr>
            <p:spPr bwMode="auto">
              <a:xfrm>
                <a:off x="349279" y="832540"/>
                <a:ext cx="7819936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：设</a:t>
                </a:r>
                <a:r>
                  <a:rPr kumimoji="0" lang="en-US" altLang="zh-CN" sz="20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阶实对称阵，则其特征值是实数，设由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个特征值所组成的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阶对角阵为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则存在正交阵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，使得</a:t>
                </a:r>
              </a:p>
            </p:txBody>
          </p:sp>
        </mc:Choice>
        <mc:Fallback xmlns="">
          <p:sp>
            <p:nvSpPr>
              <p:cNvPr id="8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279" y="832540"/>
                <a:ext cx="7819936" cy="707886"/>
              </a:xfrm>
              <a:prstGeom prst="rect">
                <a:avLst/>
              </a:prstGeom>
              <a:blipFill rotWithShape="0">
                <a:blip r:embed="rId9"/>
                <a:stretch>
                  <a:fillRect l="-779" t="-6034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49279" y="3316561"/>
            <a:ext cx="3909968" cy="1198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实对称阵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迹为其特征值的和，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行列式为其特征值和连乘积，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秩为非零特征值的个数。</a:t>
            </a:r>
            <a:endParaRPr lang="zh-CN" altLang="zh-CN" sz="16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419042"/>
              </p:ext>
            </p:extLst>
          </p:nvPr>
        </p:nvGraphicFramePr>
        <p:xfrm>
          <a:off x="349279" y="4765558"/>
          <a:ext cx="2713076" cy="142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65" name="公式" r:id="rId10" imgW="1676160" imgH="901440" progId="Equation.3">
                  <p:embed/>
                </p:oleObj>
              </mc:Choice>
              <mc:Fallback>
                <p:oleObj name="公式" r:id="rId10" imgW="167616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79" y="4765558"/>
                        <a:ext cx="2713076" cy="14206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890211" y="3915924"/>
            <a:ext cx="3909968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若所有的特征值非零，则方阵可逆</a:t>
            </a:r>
            <a:endParaRPr lang="zh-CN" altLang="zh-CN" sz="16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21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方差阵、逆方差阵和平方根阵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18425"/>
              </p:ext>
            </p:extLst>
          </p:nvPr>
        </p:nvGraphicFramePr>
        <p:xfrm>
          <a:off x="444858" y="4132324"/>
          <a:ext cx="3750987" cy="1664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70" name="公式" r:id="rId3" imgW="2768400" imgH="1218960" progId="Equation.3">
                  <p:embed/>
                </p:oleObj>
              </mc:Choice>
              <mc:Fallback>
                <p:oleObj name="公式" r:id="rId3" imgW="276840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58" y="4132324"/>
                        <a:ext cx="3750987" cy="16646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81156" y="2492106"/>
                <a:ext cx="4078393" cy="1127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若所有特征值非负，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为半正定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其平方根阵为</a:t>
                </a: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6" y="2492106"/>
                <a:ext cx="4078393" cy="1127296"/>
              </a:xfrm>
              <a:prstGeom prst="rect">
                <a:avLst/>
              </a:prstGeom>
              <a:blipFill rotWithShape="0">
                <a:blip r:embed="rId5"/>
                <a:stretch>
                  <a:fillRect l="-299" b="-1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901895"/>
              </p:ext>
            </p:extLst>
          </p:nvPr>
        </p:nvGraphicFramePr>
        <p:xfrm>
          <a:off x="5108137" y="3975191"/>
          <a:ext cx="3654698" cy="182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71" name="公式" r:id="rId6" imgW="3111500" imgH="1549400" progId="Equation.3">
                  <p:embed/>
                </p:oleObj>
              </mc:Choice>
              <mc:Fallback>
                <p:oleObj name="公式" r:id="rId6" imgW="3111500" imgH="154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137" y="3975191"/>
                        <a:ext cx="3654698" cy="1821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394789"/>
              </p:ext>
            </p:extLst>
          </p:nvPr>
        </p:nvGraphicFramePr>
        <p:xfrm>
          <a:off x="597124" y="1024238"/>
          <a:ext cx="3446463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72" name="公式" r:id="rId8" imgW="2323800" imgH="939600" progId="Equation.3">
                  <p:embed/>
                </p:oleObj>
              </mc:Choice>
              <mc:Fallback>
                <p:oleObj name="公式" r:id="rId8" imgW="232380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124" y="1024238"/>
                        <a:ext cx="3446463" cy="1355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632575"/>
              </p:ext>
            </p:extLst>
          </p:nvPr>
        </p:nvGraphicFramePr>
        <p:xfrm>
          <a:off x="5084913" y="1113138"/>
          <a:ext cx="344328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73" name="公式" r:id="rId10" imgW="2616120" imgH="939600" progId="Equation.3">
                  <p:embed/>
                </p:oleObj>
              </mc:Choice>
              <mc:Fallback>
                <p:oleObj name="公式" r:id="rId10" imgW="26161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913" y="1113138"/>
                        <a:ext cx="3443288" cy="1266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91181" y="2492106"/>
                <a:ext cx="4078393" cy="1127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若所有特征值大于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𝟎</m:t>
                      </m:r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，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为正定阵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其平方根阵为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1" y="2492106"/>
                <a:ext cx="4078393" cy="1127296"/>
              </a:xfrm>
              <a:prstGeom prst="rect">
                <a:avLst/>
              </a:prstGeom>
              <a:blipFill rotWithShape="0">
                <a:blip r:embed="rId12"/>
                <a:stretch>
                  <a:fillRect l="-448" b="-1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1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幂等对称阵与卡方分布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568" y="853024"/>
            <a:ext cx="8167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若</a:t>
            </a:r>
            <a:r>
              <a:rPr lang="en-US" altLang="zh-CN" sz="2000" dirty="0"/>
              <a:t>A</a:t>
            </a:r>
            <a:r>
              <a:rPr lang="zh-CN" altLang="zh-CN" sz="2000" dirty="0"/>
              <a:t>是秩为</a:t>
            </a:r>
            <a:r>
              <a:rPr lang="en-US" altLang="zh-CN" sz="2000" dirty="0"/>
              <a:t>r</a:t>
            </a:r>
            <a:r>
              <a:rPr lang="zh-CN" altLang="zh-CN" sz="2000" dirty="0"/>
              <a:t>的幂等对称阵，则</a:t>
            </a:r>
            <a:r>
              <a:rPr lang="en-US" altLang="zh-CN" sz="2000" dirty="0"/>
              <a:t>A</a:t>
            </a:r>
            <a:r>
              <a:rPr lang="zh-CN" altLang="zh-CN" sz="2000" dirty="0"/>
              <a:t>的所有特征值只能是</a:t>
            </a:r>
            <a:r>
              <a:rPr lang="en-US" altLang="zh-CN" sz="2000" dirty="0"/>
              <a:t>0</a:t>
            </a:r>
            <a:r>
              <a:rPr lang="zh-CN" altLang="zh-CN" sz="2000" dirty="0"/>
              <a:t>或</a:t>
            </a:r>
            <a:r>
              <a:rPr lang="en-US" altLang="zh-CN" sz="2000" dirty="0"/>
              <a:t>1</a:t>
            </a:r>
            <a:r>
              <a:rPr lang="zh-CN" altLang="zh-CN" sz="2000" dirty="0"/>
              <a:t>，且秩等于迹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202003"/>
              </p:ext>
            </p:extLst>
          </p:nvPr>
        </p:nvGraphicFramePr>
        <p:xfrm>
          <a:off x="505272" y="1633666"/>
          <a:ext cx="4312056" cy="1764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66" name="公式" r:id="rId3" imgW="2768400" imgH="1155600" progId="Equation.3">
                  <p:embed/>
                </p:oleObj>
              </mc:Choice>
              <mc:Fallback>
                <p:oleObj name="公式" r:id="rId3" imgW="2768400" imgH="11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72" y="1633666"/>
                        <a:ext cx="4312056" cy="17642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480681"/>
              </p:ext>
            </p:extLst>
          </p:nvPr>
        </p:nvGraphicFramePr>
        <p:xfrm>
          <a:off x="410657" y="5716079"/>
          <a:ext cx="7711734" cy="738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67" name="公式" r:id="rId5" imgW="4775040" imgH="457200" progId="Equation.3">
                  <p:embed/>
                </p:oleObj>
              </mc:Choice>
              <mc:Fallback>
                <p:oleObj name="公式" r:id="rId5" imgW="47750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57" y="5716079"/>
                        <a:ext cx="7711734" cy="7382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925506"/>
              </p:ext>
            </p:extLst>
          </p:nvPr>
        </p:nvGraphicFramePr>
        <p:xfrm>
          <a:off x="410657" y="3701208"/>
          <a:ext cx="316547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68" name="公式" r:id="rId7" imgW="2133360" imgH="914400" progId="Equation.3">
                  <p:embed/>
                </p:oleObj>
              </mc:Choice>
              <mc:Fallback>
                <p:oleObj name="公式" r:id="rId7" imgW="21333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57" y="3701208"/>
                        <a:ext cx="3165475" cy="1319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10657" y="5020421"/>
            <a:ext cx="816769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含</a:t>
            </a:r>
            <a:r>
              <a:rPr lang="zh-CN" altLang="zh-CN" sz="2000" dirty="0"/>
              <a:t>幂等对称阵</a:t>
            </a:r>
            <a:r>
              <a:rPr lang="zh-CN" altLang="en-US" sz="2000" dirty="0"/>
              <a:t>的二次型实际上是平方和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4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残差平方和服从卡方分布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568" y="853024"/>
            <a:ext cx="816769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残差是误差的线性组合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00782"/>
              </p:ext>
            </p:extLst>
          </p:nvPr>
        </p:nvGraphicFramePr>
        <p:xfrm>
          <a:off x="659293" y="1587090"/>
          <a:ext cx="2252752" cy="19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544" name="公式" r:id="rId3" imgW="1371600" imgH="1206360" progId="Equation.3">
                  <p:embed/>
                </p:oleObj>
              </mc:Choice>
              <mc:Fallback>
                <p:oleObj name="公式" r:id="rId3" imgW="1371600" imgH="1206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93" y="1587090"/>
                        <a:ext cx="2252752" cy="1996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639961"/>
              </p:ext>
            </p:extLst>
          </p:nvPr>
        </p:nvGraphicFramePr>
        <p:xfrm>
          <a:off x="659293" y="4738039"/>
          <a:ext cx="4089529" cy="151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545" name="公式" r:id="rId5" imgW="2209680" imgH="812520" progId="Equation.3">
                  <p:embed/>
                </p:oleObj>
              </mc:Choice>
              <mc:Fallback>
                <p:oleObj name="公式" r:id="rId5" imgW="220968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93" y="4738039"/>
                        <a:ext cx="4089529" cy="1516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188249"/>
              </p:ext>
            </p:extLst>
          </p:nvPr>
        </p:nvGraphicFramePr>
        <p:xfrm>
          <a:off x="3381787" y="2633862"/>
          <a:ext cx="3326034" cy="1183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546" name="公式" r:id="rId7" imgW="2679700" imgH="939800" progId="Equation.3">
                  <p:embed/>
                </p:oleObj>
              </mc:Choice>
              <mc:Fallback>
                <p:oleObj name="公式" r:id="rId7" imgW="2679700" imgH="939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787" y="2633862"/>
                        <a:ext cx="3326034" cy="1183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90082"/>
              </p:ext>
            </p:extLst>
          </p:nvPr>
        </p:nvGraphicFramePr>
        <p:xfrm>
          <a:off x="3381787" y="1244464"/>
          <a:ext cx="2605221" cy="1124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547" name="公式" r:id="rId9" imgW="2159000" imgH="939800" progId="Equation.3">
                  <p:embed/>
                </p:oleObj>
              </mc:Choice>
              <mc:Fallback>
                <p:oleObj name="公式" r:id="rId9" imgW="2159000" imgH="939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787" y="1244464"/>
                        <a:ext cx="2605221" cy="11247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829138"/>
              </p:ext>
            </p:extLst>
          </p:nvPr>
        </p:nvGraphicFramePr>
        <p:xfrm>
          <a:off x="7002854" y="1205331"/>
          <a:ext cx="804052" cy="1176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548" name="公式" r:id="rId11" imgW="634725" imgH="939392" progId="Equation.3">
                  <p:embed/>
                </p:oleObj>
              </mc:Choice>
              <mc:Fallback>
                <p:oleObj name="公式" r:id="rId11" imgW="634725" imgH="93939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854" y="1205331"/>
                        <a:ext cx="804052" cy="11760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69323" y="4000772"/>
            <a:ext cx="8167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若误差服从正态分布，则残差平方和服从自由度为</a:t>
            </a:r>
            <a:r>
              <a:rPr lang="en-US" altLang="zh-CN" sz="2000" dirty="0"/>
              <a:t>n-k</a:t>
            </a:r>
            <a:r>
              <a:rPr lang="zh-CN" altLang="en-US" sz="2000" dirty="0"/>
              <a:t>的卡方分布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80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条件同方差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568" y="853024"/>
            <a:ext cx="816769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独立同分布假设，条件同方差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53352"/>
              </p:ext>
            </p:extLst>
          </p:nvPr>
        </p:nvGraphicFramePr>
        <p:xfrm>
          <a:off x="661278" y="1456819"/>
          <a:ext cx="1168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583" name="公式" r:id="rId3" imgW="711000" imgH="203040" progId="Equation.3">
                  <p:embed/>
                </p:oleObj>
              </mc:Choice>
              <mc:Fallback>
                <p:oleObj name="公式" r:id="rId3" imgW="711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278" y="1456819"/>
                        <a:ext cx="1168400" cy="33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879244"/>
              </p:ext>
            </p:extLst>
          </p:nvPr>
        </p:nvGraphicFramePr>
        <p:xfrm>
          <a:off x="535069" y="2633861"/>
          <a:ext cx="3326034" cy="1183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584" name="公式" r:id="rId5" imgW="2679700" imgH="939800" progId="Equation.3">
                  <p:embed/>
                </p:oleObj>
              </mc:Choice>
              <mc:Fallback>
                <p:oleObj name="公式" r:id="rId5" imgW="26797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069" y="2633861"/>
                        <a:ext cx="3326034" cy="1183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01856"/>
              </p:ext>
            </p:extLst>
          </p:nvPr>
        </p:nvGraphicFramePr>
        <p:xfrm>
          <a:off x="2525744" y="1274516"/>
          <a:ext cx="804052" cy="1176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585" name="公式" r:id="rId7" imgW="634725" imgH="939392" progId="Equation.3">
                  <p:embed/>
                </p:oleObj>
              </mc:Choice>
              <mc:Fallback>
                <p:oleObj name="公式" r:id="rId7" imgW="634725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44" y="1274516"/>
                        <a:ext cx="804052" cy="11760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69323" y="4000772"/>
            <a:ext cx="816769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独立不同分布且序列相关假设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697253"/>
              </p:ext>
            </p:extLst>
          </p:nvPr>
        </p:nvGraphicFramePr>
        <p:xfrm>
          <a:off x="535069" y="4848045"/>
          <a:ext cx="3309439" cy="1199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586" name="公式" r:id="rId9" imgW="2628900" imgH="939800" progId="Equation.3">
                  <p:embed/>
                </p:oleObj>
              </mc:Choice>
              <mc:Fallback>
                <p:oleObj name="公式" r:id="rId9" imgW="2628900" imgH="939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069" y="4848045"/>
                        <a:ext cx="3309439" cy="1199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218627"/>
              </p:ext>
            </p:extLst>
          </p:nvPr>
        </p:nvGraphicFramePr>
        <p:xfrm>
          <a:off x="5680075" y="2063750"/>
          <a:ext cx="23193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587" name="公式" r:id="rId11" imgW="2031840" imgH="939600" progId="Equation.3">
                  <p:embed/>
                </p:oleObj>
              </mc:Choice>
              <mc:Fallback>
                <p:oleObj name="公式" r:id="rId11" imgW="2031840" imgH="939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2063750"/>
                        <a:ext cx="2319338" cy="1089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481436" y="988768"/>
            <a:ext cx="34037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独立不同分布假设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593855"/>
              </p:ext>
            </p:extLst>
          </p:nvPr>
        </p:nvGraphicFramePr>
        <p:xfrm>
          <a:off x="4856671" y="4665903"/>
          <a:ext cx="3847665" cy="13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588" name="公式" r:id="rId13" imgW="2603500" imgH="939800" progId="Equation.3">
                  <p:embed/>
                </p:oleObj>
              </mc:Choice>
              <mc:Fallback>
                <p:oleObj name="公式" r:id="rId13" imgW="2603500" imgH="939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671" y="4665903"/>
                        <a:ext cx="3847665" cy="1381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153632" y="3834343"/>
            <a:ext cx="3731576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协方差平稳时的谱带矩阵</a:t>
            </a:r>
          </a:p>
        </p:txBody>
      </p:sp>
    </p:spTree>
    <p:extLst>
      <p:ext uri="{BB962C8B-B14F-4D97-AF65-F5344CB8AC3E}">
        <p14:creationId xmlns:p14="http://schemas.microsoft.com/office/powerpoint/2010/main" val="41014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14" grpId="0"/>
      <p:bldP spid="17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面板数据和分层数据的误差方差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7998" y="835772"/>
            <a:ext cx="8595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有</a:t>
            </a:r>
            <a:r>
              <a:rPr lang="en-US" altLang="zh-CN" sz="2000" b="1" dirty="0">
                <a:latin typeface="+mn-ea"/>
              </a:rPr>
              <a:t>N</a:t>
            </a:r>
            <a:r>
              <a:rPr lang="zh-CN" altLang="en-US" sz="2000" b="1" dirty="0">
                <a:latin typeface="+mn-ea"/>
              </a:rPr>
              <a:t>个对象（如</a:t>
            </a:r>
            <a:r>
              <a:rPr lang="en-US" altLang="zh-CN" sz="2000" b="1" dirty="0">
                <a:latin typeface="+mn-ea"/>
              </a:rPr>
              <a:t>31</a:t>
            </a:r>
            <a:r>
              <a:rPr lang="zh-CN" altLang="en-US" sz="2000" b="1" dirty="0">
                <a:latin typeface="+mn-ea"/>
              </a:rPr>
              <a:t>省），每个对象有</a:t>
            </a:r>
            <a:r>
              <a:rPr lang="en-US" altLang="zh-CN" sz="2000" b="1" dirty="0">
                <a:latin typeface="+mn-ea"/>
              </a:rPr>
              <a:t>T</a:t>
            </a:r>
            <a:r>
              <a:rPr lang="zh-CN" altLang="en-US" sz="2000" b="1" dirty="0">
                <a:latin typeface="+mn-ea"/>
              </a:rPr>
              <a:t>期数据（如</a:t>
            </a:r>
            <a:r>
              <a:rPr lang="en-US" altLang="zh-CN" sz="2000" b="1" dirty="0">
                <a:latin typeface="+mn-ea"/>
              </a:rPr>
              <a:t>10</a:t>
            </a:r>
            <a:r>
              <a:rPr lang="zh-CN" altLang="en-US" sz="2000" b="1" dirty="0">
                <a:latin typeface="+mn-ea"/>
              </a:rPr>
              <a:t>年数据），共</a:t>
            </a:r>
            <a:r>
              <a:rPr lang="en-US" altLang="zh-CN" sz="2000" b="1" dirty="0">
                <a:latin typeface="+mn-ea"/>
              </a:rPr>
              <a:t>NT</a:t>
            </a:r>
            <a:r>
              <a:rPr lang="zh-CN" altLang="en-US" sz="2000" b="1" dirty="0">
                <a:latin typeface="+mn-ea"/>
              </a:rPr>
              <a:t>（</a:t>
            </a:r>
            <a:r>
              <a:rPr lang="en-US" altLang="zh-CN" sz="2000" b="1" dirty="0">
                <a:latin typeface="+mn-ea"/>
              </a:rPr>
              <a:t>=350</a:t>
            </a:r>
            <a:r>
              <a:rPr lang="zh-CN" altLang="en-US" sz="2000" b="1" dirty="0">
                <a:latin typeface="+mn-ea"/>
              </a:rPr>
              <a:t>）个数据。又如抽取</a:t>
            </a:r>
            <a:r>
              <a:rPr lang="en-US" altLang="zh-CN" sz="2000" b="1" dirty="0">
                <a:latin typeface="+mn-ea"/>
              </a:rPr>
              <a:t>N</a:t>
            </a:r>
            <a:r>
              <a:rPr lang="zh-CN" altLang="en-US" sz="2000" b="1" dirty="0">
                <a:latin typeface="+mn-ea"/>
              </a:rPr>
              <a:t>个班级，每班有</a:t>
            </a:r>
            <a:r>
              <a:rPr lang="en-US" altLang="zh-CN" sz="2000" b="1" dirty="0">
                <a:latin typeface="+mn-ea"/>
              </a:rPr>
              <a:t>T</a:t>
            </a:r>
            <a:r>
              <a:rPr lang="zh-CN" altLang="en-US" sz="2000" b="1" dirty="0">
                <a:latin typeface="+mn-ea"/>
              </a:rPr>
              <a:t>位学生，共得到</a:t>
            </a:r>
            <a:r>
              <a:rPr lang="en-US" altLang="zh-CN" sz="2000" b="1" dirty="0">
                <a:latin typeface="+mn-ea"/>
              </a:rPr>
              <a:t>NT</a:t>
            </a:r>
            <a:r>
              <a:rPr lang="zh-CN" altLang="en-US" sz="2000" b="1" dirty="0">
                <a:latin typeface="+mn-ea"/>
              </a:rPr>
              <a:t>个观察值。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52091" y="13348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741453"/>
              </p:ext>
            </p:extLst>
          </p:nvPr>
        </p:nvGraphicFramePr>
        <p:xfrm>
          <a:off x="552091" y="2887781"/>
          <a:ext cx="6430316" cy="311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536" name="公式" r:id="rId3" imgW="5854680" imgH="2882880" progId="Equation.3">
                  <p:embed/>
                </p:oleObj>
              </mc:Choice>
              <mc:Fallback>
                <p:oleObj name="公式" r:id="rId3" imgW="5854680" imgH="2882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091" y="2887781"/>
                        <a:ext cx="6430316" cy="31162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81515" y="2090559"/>
            <a:ext cx="859506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若假设个体间独立，但同一个体内不同时期相关。则方差为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714794"/>
              </p:ext>
            </p:extLst>
          </p:nvPr>
        </p:nvGraphicFramePr>
        <p:xfrm>
          <a:off x="940939" y="1575323"/>
          <a:ext cx="19192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537" name="公式" r:id="rId5" imgW="888840" imgH="228600" progId="Equation.3">
                  <p:embed/>
                </p:oleObj>
              </mc:Choice>
              <mc:Fallback>
                <p:oleObj name="公式" r:id="rId5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939" y="1575323"/>
                        <a:ext cx="1919288" cy="466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目标与建议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048929" y="6522116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48629" y="6557741"/>
            <a:ext cx="2057400" cy="300259"/>
          </a:xfrm>
        </p:spPr>
        <p:txBody>
          <a:bodyPr/>
          <a:lstStyle/>
          <a:p>
            <a:fld id="{10EDF4D1-9BC0-47C8-8863-FA458381C24D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48628" y="2130076"/>
            <a:ext cx="849537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特色：数学公式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模拟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案例三位一体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zh-CN" altLang="en-US" sz="2000" dirty="0"/>
              <a:t>公式便于构建知识体系，脑中有公式，可以不变应万变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zh-CN" altLang="en-US" sz="2000" dirty="0"/>
              <a:t>明白了数学公式才是真明白，推理直至公理和定义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zh-CN" altLang="en-US" sz="2000" dirty="0"/>
              <a:t>模拟可化抽象为具体，有助于理解和接纳重要的概念和定理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zh-CN" altLang="en-US" sz="2000" dirty="0"/>
              <a:t>真实案例甚至虚构案例可为变量赋予真实含义，与现实结合思考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648628" y="4541540"/>
            <a:ext cx="8495371" cy="72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建议：反复琢磨建成自己的逻辑体系，动手练到形成肌肉记忆</a:t>
            </a:r>
            <a:endParaRPr lang="en-US" altLang="zh-CN" sz="2400" b="1" dirty="0"/>
          </a:p>
        </p:txBody>
      </p:sp>
      <p:sp>
        <p:nvSpPr>
          <p:cNvPr id="8" name="矩形 7"/>
          <p:cNvSpPr/>
          <p:nvPr/>
        </p:nvSpPr>
        <p:spPr>
          <a:xfrm>
            <a:off x="662019" y="930226"/>
            <a:ext cx="80937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希望：不再觉得计量很难，能看懂、能做出来、能解释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--</a:t>
            </a:r>
            <a:r>
              <a:rPr lang="zh-CN" altLang="en-US" sz="2000" dirty="0"/>
              <a:t>建立框架体系，弄清楚来龙去脉，知其然，知其所以然，化难为易</a:t>
            </a:r>
            <a:endParaRPr lang="en-US" altLang="zh-CN" sz="2000" dirty="0"/>
          </a:p>
        </p:txBody>
      </p:sp>
      <p:sp>
        <p:nvSpPr>
          <p:cNvPr id="2" name="矩形 1"/>
          <p:cNvSpPr/>
          <p:nvPr/>
        </p:nvSpPr>
        <p:spPr>
          <a:xfrm>
            <a:off x="1078302" y="5352212"/>
            <a:ext cx="6443931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zh-CN" altLang="en-US" sz="2000" dirty="0"/>
              <a:t>聚焦常用关键概念、信仰重要定理，形成知识体系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zh-CN" altLang="en-US" sz="2000" dirty="0"/>
              <a:t>始终抓住本质、化繁为简、落地生根！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2881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276044" y="84574"/>
            <a:ext cx="8307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正态分布、卡方分布、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"/>
              <p:cNvSpPr txBox="1"/>
              <p:nvPr/>
            </p:nvSpPr>
            <p:spPr>
              <a:xfrm>
                <a:off x="2609488" y="834014"/>
                <a:ext cx="6206708" cy="63205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𝑁𝑜𝑟𝑚𝑎𝑙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;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𝜇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𝜎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2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𝑦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+mj-cs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16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𝜒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Γ</m:t>
                          </m:r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)/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;</m:t>
                        </m:r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𝑛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zh-CN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Γ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Γ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Γ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p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16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𝐶𝑎𝑢𝑐h𝑦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,1)</m:t>
                      </m:r>
                    </m:oMath>
                  </m:oMathPara>
                </a14:m>
                <a:endPara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𝐶𝑎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𝐶𝑎𝑢𝑐h𝑦</m:t>
                      </m:r>
                      <m:r>
                        <a:rPr lang="en-US" altLang="zh-CN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88" y="834014"/>
                <a:ext cx="6206708" cy="63205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86057" y="1041411"/>
            <a:ext cx="1536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正态分布</a:t>
            </a:r>
            <a:endParaRPr lang="en-US" altLang="zh-CN" b="1" dirty="0">
              <a:latin typeface="+mn-ea"/>
            </a:endParaRPr>
          </a:p>
          <a:p>
            <a:pPr algn="ctr"/>
            <a:r>
              <a:rPr lang="zh-CN" altLang="en-US" b="1" dirty="0">
                <a:latin typeface="+mn-ea"/>
              </a:rPr>
              <a:t>高斯分布</a:t>
            </a:r>
            <a:endParaRPr lang="zh-CN" altLang="en-US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7403" y="2718192"/>
            <a:ext cx="1523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卡方分布：</a:t>
            </a:r>
            <a:endParaRPr lang="en-US" altLang="zh-CN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6414" y="3492074"/>
            <a:ext cx="111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t</a:t>
            </a:r>
            <a:r>
              <a:rPr lang="zh-CN" altLang="en-US" b="1" dirty="0">
                <a:latin typeface="+mn-ea"/>
              </a:rPr>
              <a:t>分布</a:t>
            </a:r>
            <a:endParaRPr lang="en-US" altLang="zh-CN" b="1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6414" y="4408796"/>
            <a:ext cx="111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F</a:t>
            </a:r>
            <a:r>
              <a:rPr lang="zh-CN" altLang="en-US" b="1" dirty="0">
                <a:latin typeface="+mn-ea"/>
              </a:rPr>
              <a:t>分布</a:t>
            </a:r>
            <a:endParaRPr lang="en-US" altLang="zh-CN" b="1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7403" y="5176453"/>
            <a:ext cx="111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柯西分布</a:t>
            </a:r>
            <a:endParaRPr lang="en-US" altLang="zh-CN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783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467" y="74405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随机效应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1485" y="861243"/>
            <a:ext cx="859506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对第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位个体，其误差的方差结构为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214507"/>
              </p:ext>
            </p:extLst>
          </p:nvPr>
        </p:nvGraphicFramePr>
        <p:xfrm>
          <a:off x="1449388" y="4064000"/>
          <a:ext cx="6162675" cy="207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572" name="公式" r:id="rId3" imgW="4216320" imgH="1422360" progId="Equation.3">
                  <p:embed/>
                </p:oleObj>
              </mc:Choice>
              <mc:Fallback>
                <p:oleObj name="公式" r:id="rId3" imgW="4216320" imgH="14223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4064000"/>
                        <a:ext cx="6162675" cy="2078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52091" y="13348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7378"/>
              </p:ext>
            </p:extLst>
          </p:nvPr>
        </p:nvGraphicFramePr>
        <p:xfrm>
          <a:off x="1803400" y="1611313"/>
          <a:ext cx="24685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573" name="公式" r:id="rId5" imgW="1143000" imgH="228600" progId="Equation.3">
                  <p:embed/>
                </p:oleObj>
              </mc:Choice>
              <mc:Fallback>
                <p:oleObj name="公式" r:id="rId5" imgW="11430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1611313"/>
                        <a:ext cx="2468563" cy="466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09481"/>
              </p:ext>
            </p:extLst>
          </p:nvPr>
        </p:nvGraphicFramePr>
        <p:xfrm>
          <a:off x="1803400" y="2259981"/>
          <a:ext cx="1311215" cy="140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574" name="公式" r:id="rId7" imgW="927100" imgH="990600" progId="Equation.3">
                  <p:embed/>
                </p:oleObj>
              </mc:Choice>
              <mc:Fallback>
                <p:oleObj name="公式" r:id="rId7" imgW="927100" imgH="990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2259981"/>
                        <a:ext cx="1311215" cy="14048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213502"/>
              </p:ext>
            </p:extLst>
          </p:nvPr>
        </p:nvGraphicFramePr>
        <p:xfrm>
          <a:off x="4668927" y="2614754"/>
          <a:ext cx="264636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575" name="公式" r:id="rId9" imgW="1866600" imgH="482400" progId="Equation.3">
                  <p:embed/>
                </p:oleObj>
              </mc:Choice>
              <mc:Fallback>
                <p:oleObj name="公式" r:id="rId9" imgW="1866600" imgH="48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927" y="2614754"/>
                        <a:ext cx="2646363" cy="695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5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97479"/>
              </p:ext>
            </p:extLst>
          </p:nvPr>
        </p:nvGraphicFramePr>
        <p:xfrm>
          <a:off x="6022976" y="2619883"/>
          <a:ext cx="2148057" cy="812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4" name="公式" r:id="rId3" imgW="1346040" imgH="507960" progId="Equation.3">
                  <p:embed/>
                </p:oleObj>
              </mc:Choice>
              <mc:Fallback>
                <p:oleObj name="公式" r:id="rId3" imgW="1346040" imgH="5079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6" y="2619883"/>
                        <a:ext cx="2148057" cy="8127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74467" y="74405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渐近正态性与渐近方差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05727" y="938484"/>
            <a:ext cx="34678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81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82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多元</a:t>
            </a: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Lindeberg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-Levy CLT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061748"/>
              </p:ext>
            </p:extLst>
          </p:nvPr>
        </p:nvGraphicFramePr>
        <p:xfrm>
          <a:off x="3602207" y="1598423"/>
          <a:ext cx="52673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5" name="公式" r:id="rId5" imgW="3682800" imgH="241200" progId="Equation.3">
                  <p:embed/>
                </p:oleObj>
              </mc:Choice>
              <mc:Fallback>
                <p:oleObj name="公式" r:id="rId5" imgW="3682800" imgH="241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207" y="1598423"/>
                        <a:ext cx="5267325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163895"/>
              </p:ext>
            </p:extLst>
          </p:nvPr>
        </p:nvGraphicFramePr>
        <p:xfrm>
          <a:off x="5302617" y="4661134"/>
          <a:ext cx="3641701" cy="1401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6" name="公式" r:id="rId7" imgW="2019240" imgH="774360" progId="Equation.3">
                  <p:embed/>
                </p:oleObj>
              </mc:Choice>
              <mc:Fallback>
                <p:oleObj name="公式" r:id="rId7" imgW="201924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617" y="4661134"/>
                        <a:ext cx="3641701" cy="14013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119676"/>
              </p:ext>
            </p:extLst>
          </p:nvPr>
        </p:nvGraphicFramePr>
        <p:xfrm>
          <a:off x="307969" y="4522287"/>
          <a:ext cx="4205554" cy="76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7" name="公式" r:id="rId9" imgW="2806560" imgH="507960" progId="Equation.3">
                  <p:embed/>
                </p:oleObj>
              </mc:Choice>
              <mc:Fallback>
                <p:oleObj name="公式" r:id="rId9" imgW="280656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969" y="4522287"/>
                        <a:ext cx="4205554" cy="761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148591"/>
              </p:ext>
            </p:extLst>
          </p:nvPr>
        </p:nvGraphicFramePr>
        <p:xfrm>
          <a:off x="872064" y="899504"/>
          <a:ext cx="1337757" cy="38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8" name="公式" r:id="rId11" imgW="711000" imgH="203040" progId="Equation.3">
                  <p:embed/>
                </p:oleObj>
              </mc:Choice>
              <mc:Fallback>
                <p:oleObj name="公式" r:id="rId11" imgW="7110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2064" y="899504"/>
                        <a:ext cx="1337757" cy="38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147717"/>
              </p:ext>
            </p:extLst>
          </p:nvPr>
        </p:nvGraphicFramePr>
        <p:xfrm>
          <a:off x="935038" y="1441450"/>
          <a:ext cx="1354137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9" name="公式" r:id="rId13" imgW="1091880" imgH="1117440" progId="Equation.3">
                  <p:embed/>
                </p:oleObj>
              </mc:Choice>
              <mc:Fallback>
                <p:oleObj name="公式" r:id="rId13" imgW="1091880" imgH="1117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5038" y="1441450"/>
                        <a:ext cx="1354137" cy="138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21452"/>
              </p:ext>
            </p:extLst>
          </p:nvPr>
        </p:nvGraphicFramePr>
        <p:xfrm>
          <a:off x="496028" y="5789112"/>
          <a:ext cx="1841606" cy="411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60" name="公式" r:id="rId15" imgW="1079280" imgH="241200" progId="Equation.3">
                  <p:embed/>
                </p:oleObj>
              </mc:Choice>
              <mc:Fallback>
                <p:oleObj name="公式" r:id="rId15" imgW="1079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6028" y="5789112"/>
                        <a:ext cx="1841606" cy="411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64702"/>
              </p:ext>
            </p:extLst>
          </p:nvPr>
        </p:nvGraphicFramePr>
        <p:xfrm>
          <a:off x="180975" y="2827338"/>
          <a:ext cx="508793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61" name="公式" r:id="rId17" imgW="3771720" imgH="939600" progId="Equation.3">
                  <p:embed/>
                </p:oleObj>
              </mc:Choice>
              <mc:Fallback>
                <p:oleObj name="公式" r:id="rId17" imgW="37717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0975" y="2827338"/>
                        <a:ext cx="5087938" cy="126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78004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467" y="74405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渐近方差的估计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52091" y="13348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926695"/>
              </p:ext>
            </p:extLst>
          </p:nvPr>
        </p:nvGraphicFramePr>
        <p:xfrm>
          <a:off x="486899" y="3036509"/>
          <a:ext cx="22367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16" name="公式" r:id="rId3" imgW="1460160" imgH="241200" progId="Equation.3">
                  <p:embed/>
                </p:oleObj>
              </mc:Choice>
              <mc:Fallback>
                <p:oleObj name="公式" r:id="rId3" imgW="1460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99" y="3036509"/>
                        <a:ext cx="2236788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336965"/>
              </p:ext>
            </p:extLst>
          </p:nvPr>
        </p:nvGraphicFramePr>
        <p:xfrm>
          <a:off x="274467" y="1124955"/>
          <a:ext cx="4361373" cy="941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17" name="公式" r:id="rId5" imgW="2298600" imgH="507960" progId="Equation.3">
                  <p:embed/>
                </p:oleObj>
              </mc:Choice>
              <mc:Fallback>
                <p:oleObj name="公式" r:id="rId5" imgW="22986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67" y="1124955"/>
                        <a:ext cx="4361373" cy="9415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879579"/>
              </p:ext>
            </p:extLst>
          </p:nvPr>
        </p:nvGraphicFramePr>
        <p:xfrm>
          <a:off x="379563" y="3887682"/>
          <a:ext cx="2608263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18" name="公式" r:id="rId7" imgW="1536480" imgH="761760" progId="Equation.3">
                  <p:embed/>
                </p:oleObj>
              </mc:Choice>
              <mc:Fallback>
                <p:oleObj name="公式" r:id="rId7" imgW="15364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63" y="3887682"/>
                        <a:ext cx="2608263" cy="13049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86899" y="2388019"/>
            <a:ext cx="1677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endParaRPr lang="zh-CN" altLang="en-US" dirty="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739239"/>
              </p:ext>
            </p:extLst>
          </p:nvPr>
        </p:nvGraphicFramePr>
        <p:xfrm>
          <a:off x="5276850" y="1096963"/>
          <a:ext cx="3405188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19" name="公式" r:id="rId9" imgW="2006280" imgH="1143000" progId="Equation.3">
                  <p:embed/>
                </p:oleObj>
              </mc:Choice>
              <mc:Fallback>
                <p:oleObj name="公式" r:id="rId9" imgW="200628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6850" y="1096963"/>
                        <a:ext cx="3405188" cy="193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053289"/>
              </p:ext>
            </p:extLst>
          </p:nvPr>
        </p:nvGraphicFramePr>
        <p:xfrm>
          <a:off x="5028406" y="5706303"/>
          <a:ext cx="39020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20" name="公式" r:id="rId11" imgW="2298600" imgH="393480" progId="Equation.3">
                  <p:embed/>
                </p:oleObj>
              </mc:Choice>
              <mc:Fallback>
                <p:oleObj name="公式" r:id="rId11" imgW="2298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8406" y="5706303"/>
                        <a:ext cx="3902075" cy="6731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419065"/>
              </p:ext>
            </p:extLst>
          </p:nvPr>
        </p:nvGraphicFramePr>
        <p:xfrm>
          <a:off x="4989513" y="4004303"/>
          <a:ext cx="3859213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21" name="公式" r:id="rId13" imgW="2273040" imgH="749160" progId="Equation.3">
                  <p:embed/>
                </p:oleObj>
              </mc:Choice>
              <mc:Fallback>
                <p:oleObj name="公式" r:id="rId13" imgW="2273040" imgH="749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4004303"/>
                        <a:ext cx="3859213" cy="12811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794322"/>
              </p:ext>
            </p:extLst>
          </p:nvPr>
        </p:nvGraphicFramePr>
        <p:xfrm>
          <a:off x="4989513" y="3141663"/>
          <a:ext cx="24431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22" name="公式" r:id="rId15" imgW="1206360" imgH="228600" progId="Equation.3">
                  <p:embed/>
                </p:oleObj>
              </mc:Choice>
              <mc:Fallback>
                <p:oleObj name="公式" r:id="rId15" imgW="12063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89513" y="3141663"/>
                        <a:ext cx="2443162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84675"/>
              </p:ext>
            </p:extLst>
          </p:nvPr>
        </p:nvGraphicFramePr>
        <p:xfrm>
          <a:off x="223838" y="5649913"/>
          <a:ext cx="388143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23" name="公式" r:id="rId17" imgW="2286000" imgH="393480" progId="Equation.3">
                  <p:embed/>
                </p:oleObj>
              </mc:Choice>
              <mc:Fallback>
                <p:oleObj name="公式" r:id="rId17" imgW="2286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5649913"/>
                        <a:ext cx="3881437" cy="6731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25298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467" y="74405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同方差假设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OLS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默认方差的估计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52091" y="13348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241333"/>
              </p:ext>
            </p:extLst>
          </p:nvPr>
        </p:nvGraphicFramePr>
        <p:xfrm>
          <a:off x="1557058" y="989266"/>
          <a:ext cx="31130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09" name="公式" r:id="rId3" imgW="2031840" imgH="507960" progId="Equation.3">
                  <p:embed/>
                </p:oleObj>
              </mc:Choice>
              <mc:Fallback>
                <p:oleObj name="公式" r:id="rId3" imgW="20318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058" y="989266"/>
                        <a:ext cx="3113087" cy="781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42288"/>
              </p:ext>
            </p:extLst>
          </p:nvPr>
        </p:nvGraphicFramePr>
        <p:xfrm>
          <a:off x="1557058" y="2655044"/>
          <a:ext cx="4811713" cy="190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10" name="公式" r:id="rId5" imgW="2895480" imgH="1143000" progId="Equation.3">
                  <p:embed/>
                </p:oleObj>
              </mc:Choice>
              <mc:Fallback>
                <p:oleObj name="公式" r:id="rId5" imgW="28954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058" y="2655044"/>
                        <a:ext cx="4811713" cy="190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1791807" y="2028014"/>
            <a:ext cx="1630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同方差假设</a:t>
            </a:r>
            <a:endParaRPr lang="zh-CN" altLang="en-US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33898"/>
              </p:ext>
            </p:extLst>
          </p:nvPr>
        </p:nvGraphicFramePr>
        <p:xfrm>
          <a:off x="1557058" y="4808107"/>
          <a:ext cx="224155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11" name="公式" r:id="rId7" imgW="1320480" imgH="1066680" progId="Equation.3">
                  <p:embed/>
                </p:oleObj>
              </mc:Choice>
              <mc:Fallback>
                <p:oleObj name="公式" r:id="rId7" imgW="132048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058" y="4808107"/>
                        <a:ext cx="2241550" cy="182721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320781"/>
              </p:ext>
            </p:extLst>
          </p:nvPr>
        </p:nvGraphicFramePr>
        <p:xfrm>
          <a:off x="4606804" y="5125716"/>
          <a:ext cx="2046287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12" name="公式" r:id="rId9" imgW="1206360" imgH="711000" progId="Equation.3">
                  <p:embed/>
                </p:oleObj>
              </mc:Choice>
              <mc:Fallback>
                <p:oleObj name="公式" r:id="rId9" imgW="120636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06804" y="5125716"/>
                        <a:ext cx="2046287" cy="1208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105256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面板数据和分层数据的误差方差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16015"/>
              </p:ext>
            </p:extLst>
          </p:nvPr>
        </p:nvGraphicFramePr>
        <p:xfrm>
          <a:off x="270595" y="1339560"/>
          <a:ext cx="78533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65" name="公式" r:id="rId3" imgW="5943600" imgH="457200" progId="Equation.3">
                  <p:embed/>
                </p:oleObj>
              </mc:Choice>
              <mc:Fallback>
                <p:oleObj name="公式" r:id="rId3" imgW="594360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5" y="1339560"/>
                        <a:ext cx="7853363" cy="600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2091" y="1134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442184"/>
              </p:ext>
            </p:extLst>
          </p:nvPr>
        </p:nvGraphicFramePr>
        <p:xfrm>
          <a:off x="325406" y="901178"/>
          <a:ext cx="257651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66" name="公式" r:id="rId5" imgW="1282680" imgH="203040" progId="Equation.3">
                  <p:embed/>
                </p:oleObj>
              </mc:Choice>
              <mc:Fallback>
                <p:oleObj name="公式" r:id="rId5" imgW="12826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06" y="901178"/>
                        <a:ext cx="2576512" cy="396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76630"/>
              </p:ext>
            </p:extLst>
          </p:nvPr>
        </p:nvGraphicFramePr>
        <p:xfrm>
          <a:off x="6267390" y="1937029"/>
          <a:ext cx="2600667" cy="486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67" name="公式" r:id="rId7" imgW="1346040" imgH="253800" progId="Equation.3">
                  <p:embed/>
                </p:oleObj>
              </mc:Choice>
              <mc:Fallback>
                <p:oleObj name="公式" r:id="rId7" imgW="134604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7390" y="1937029"/>
                        <a:ext cx="2600667" cy="486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363684"/>
              </p:ext>
            </p:extLst>
          </p:nvPr>
        </p:nvGraphicFramePr>
        <p:xfrm>
          <a:off x="325406" y="3372640"/>
          <a:ext cx="66675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68" name="公式" r:id="rId9" imgW="558720" imgH="203040" progId="Equation.3">
                  <p:embed/>
                </p:oleObj>
              </mc:Choice>
              <mc:Fallback>
                <p:oleObj name="公式" r:id="rId9" imgW="55872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06" y="3372640"/>
                        <a:ext cx="666750" cy="271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5103"/>
              </p:ext>
            </p:extLst>
          </p:nvPr>
        </p:nvGraphicFramePr>
        <p:xfrm>
          <a:off x="377825" y="3722688"/>
          <a:ext cx="46624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69" name="公式" r:id="rId11" imgW="3898800" imgH="419040" progId="Equation.3">
                  <p:embed/>
                </p:oleObj>
              </mc:Choice>
              <mc:Fallback>
                <p:oleObj name="公式" r:id="rId11" imgW="3898800" imgH="419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3722688"/>
                        <a:ext cx="4662488" cy="514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07751"/>
              </p:ext>
            </p:extLst>
          </p:nvPr>
        </p:nvGraphicFramePr>
        <p:xfrm>
          <a:off x="377825" y="4314825"/>
          <a:ext cx="17319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70" name="公式" r:id="rId13" imgW="1218960" imgH="241200" progId="Equation.3">
                  <p:embed/>
                </p:oleObj>
              </mc:Choice>
              <mc:Fallback>
                <p:oleObj name="公式" r:id="rId13" imgW="1218960" imgH="24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4314825"/>
                        <a:ext cx="1731963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227029"/>
              </p:ext>
            </p:extLst>
          </p:nvPr>
        </p:nvGraphicFramePr>
        <p:xfrm>
          <a:off x="347067" y="5001162"/>
          <a:ext cx="27289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71" name="公式" r:id="rId15" imgW="2095200" imgH="241200" progId="Equation.3">
                  <p:embed/>
                </p:oleObj>
              </mc:Choice>
              <mc:Fallback>
                <p:oleObj name="公式" r:id="rId15" imgW="2095200" imgH="24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67" y="5001162"/>
                        <a:ext cx="2728913" cy="307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88750"/>
              </p:ext>
            </p:extLst>
          </p:nvPr>
        </p:nvGraphicFramePr>
        <p:xfrm>
          <a:off x="223838" y="5491163"/>
          <a:ext cx="75422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72" name="公式" r:id="rId17" imgW="5105160" imgH="393480" progId="Equation.3">
                  <p:embed/>
                </p:oleObj>
              </mc:Choice>
              <mc:Fallback>
                <p:oleObj name="公式" r:id="rId17" imgW="5105160" imgH="393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5491163"/>
                        <a:ext cx="7542212" cy="574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978044"/>
              </p:ext>
            </p:extLst>
          </p:nvPr>
        </p:nvGraphicFramePr>
        <p:xfrm>
          <a:off x="177999" y="6178251"/>
          <a:ext cx="47783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73" name="公式" r:id="rId19" imgW="2997000" imgH="393480" progId="Equation.3">
                  <p:embed/>
                </p:oleObj>
              </mc:Choice>
              <mc:Fallback>
                <p:oleObj name="公式" r:id="rId19" imgW="2997000" imgH="3934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99" y="6178251"/>
                        <a:ext cx="4778375" cy="62388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616611"/>
              </p:ext>
            </p:extLst>
          </p:nvPr>
        </p:nvGraphicFramePr>
        <p:xfrm>
          <a:off x="177999" y="2099757"/>
          <a:ext cx="5795963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74" name="公式" r:id="rId21" imgW="6134040" imgH="1269720" progId="Equation.3">
                  <p:embed/>
                </p:oleObj>
              </mc:Choice>
              <mc:Fallback>
                <p:oleObj name="公式" r:id="rId21" imgW="6134040" imgH="1269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77999" y="2099757"/>
                        <a:ext cx="5795963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926446"/>
              </p:ext>
            </p:extLst>
          </p:nvPr>
        </p:nvGraphicFramePr>
        <p:xfrm>
          <a:off x="6267390" y="2593225"/>
          <a:ext cx="2682308" cy="126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75" name="公式" r:id="rId23" imgW="2044440" imgH="965160" progId="Equation.3">
                  <p:embed/>
                </p:oleObj>
              </mc:Choice>
              <mc:Fallback>
                <p:oleObj name="公式" r:id="rId23" imgW="2044440" imgH="965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267390" y="2593225"/>
                        <a:ext cx="2682308" cy="1264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4385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6" y="4363448"/>
            <a:ext cx="4013959" cy="249455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4787660" y="812409"/>
            <a:ext cx="4356340" cy="46166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mata</a:t>
            </a:r>
            <a:endParaRPr lang="en-US" altLang="zh-CN" sz="1400" dirty="0"/>
          </a:p>
          <a:p>
            <a:r>
              <a:rPr lang="en-US" altLang="zh-CN" sz="1400" dirty="0"/>
              <a:t>id= </a:t>
            </a:r>
            <a:r>
              <a:rPr lang="en-US" altLang="zh-CN" sz="1400" dirty="0" err="1"/>
              <a:t>panelsetup</a:t>
            </a:r>
            <a:r>
              <a:rPr lang="en-US" altLang="zh-CN" sz="1400" dirty="0"/>
              <a:t>(id, 1)      //</a:t>
            </a:r>
            <a:r>
              <a:rPr lang="zh-CN" altLang="en-US" sz="1400" dirty="0"/>
              <a:t>生成同一个体的截断点，得到矩阵</a:t>
            </a:r>
            <a:r>
              <a:rPr lang="en-US" altLang="zh-CN" sz="1400" dirty="0"/>
              <a:t>id</a:t>
            </a:r>
            <a:r>
              <a:rPr lang="zh-CN" altLang="en-US" sz="1400" dirty="0"/>
              <a:t>，其中第一个元素是个体数量</a:t>
            </a:r>
          </a:p>
          <a:p>
            <a:r>
              <a:rPr lang="en-US" altLang="zh-CN" sz="1400" dirty="0"/>
              <a:t>NT=rows(X)                            //</a:t>
            </a:r>
            <a:r>
              <a:rPr lang="zh-CN" altLang="en-US" sz="1400" dirty="0"/>
              <a:t>总观察值数</a:t>
            </a:r>
          </a:p>
          <a:p>
            <a:r>
              <a:rPr lang="en-US" altLang="zh-CN" sz="1400" dirty="0"/>
              <a:t>k=cols(X)                                //</a:t>
            </a:r>
            <a:r>
              <a:rPr lang="zh-CN" altLang="en-US" sz="1400" dirty="0"/>
              <a:t>自变量个数</a:t>
            </a:r>
          </a:p>
          <a:p>
            <a:r>
              <a:rPr lang="en-US" altLang="zh-CN" sz="1400" dirty="0"/>
              <a:t>N=</a:t>
            </a:r>
            <a:r>
              <a:rPr lang="en-US" altLang="zh-CN" sz="1400" dirty="0" err="1"/>
              <a:t>panelstats</a:t>
            </a:r>
            <a:r>
              <a:rPr lang="en-US" altLang="zh-CN" sz="1400" dirty="0"/>
              <a:t>(id)[1]              //</a:t>
            </a:r>
            <a:r>
              <a:rPr lang="zh-CN" altLang="en-US" sz="1400" dirty="0"/>
              <a:t>个体（即</a:t>
            </a:r>
            <a:r>
              <a:rPr lang="en-US" altLang="zh-CN" sz="1400" dirty="0"/>
              <a:t>state</a:t>
            </a:r>
            <a:r>
              <a:rPr lang="zh-CN" altLang="en-US" sz="1400" dirty="0"/>
              <a:t>）数量</a:t>
            </a:r>
          </a:p>
          <a:p>
            <a:r>
              <a:rPr lang="en-US" altLang="zh-CN" sz="1400" dirty="0"/>
              <a:t>b=</a:t>
            </a:r>
            <a:r>
              <a:rPr lang="en-US" altLang="zh-CN" sz="1400" dirty="0" err="1"/>
              <a:t>cholinv</a:t>
            </a:r>
            <a:r>
              <a:rPr lang="en-US" altLang="zh-CN" sz="1400" dirty="0"/>
              <a:t>(X'X)*(X'Y)                 //</a:t>
            </a:r>
            <a:r>
              <a:rPr lang="zh-CN" altLang="en-US" sz="1400" dirty="0"/>
              <a:t>回归系数</a:t>
            </a:r>
          </a:p>
          <a:p>
            <a:r>
              <a:rPr lang="en-US" altLang="zh-CN" sz="1400" dirty="0"/>
              <a:t>u= Y-X*b                                     //</a:t>
            </a:r>
            <a:r>
              <a:rPr lang="zh-CN" altLang="en-US" sz="1400" dirty="0"/>
              <a:t>残差</a:t>
            </a:r>
          </a:p>
          <a:p>
            <a:r>
              <a:rPr lang="en-US" altLang="zh-CN" sz="1400" dirty="0"/>
              <a:t>V=X:*u                                        //</a:t>
            </a:r>
            <a:r>
              <a:rPr lang="zh-CN" altLang="en-US" sz="1400" dirty="0"/>
              <a:t>各自变量与残差积</a:t>
            </a:r>
          </a:p>
          <a:p>
            <a:r>
              <a:rPr lang="en-US" altLang="zh-CN" sz="1400" b="1" dirty="0" err="1">
                <a:solidFill>
                  <a:srgbClr val="FF0000"/>
                </a:solidFill>
              </a:rPr>
              <a:t>Vc</a:t>
            </a:r>
            <a:r>
              <a:rPr lang="en-US" altLang="zh-CN" sz="1400" b="1" dirty="0">
                <a:solidFill>
                  <a:srgbClr val="FF0000"/>
                </a:solidFill>
              </a:rPr>
              <a:t>=</a:t>
            </a:r>
            <a:r>
              <a:rPr lang="en-US" altLang="zh-CN" sz="1400" b="1" dirty="0" err="1">
                <a:solidFill>
                  <a:srgbClr val="FF0000"/>
                </a:solidFill>
              </a:rPr>
              <a:t>cholinv</a:t>
            </a:r>
            <a:r>
              <a:rPr lang="en-US" altLang="zh-CN" sz="1400" b="1" dirty="0">
                <a:solidFill>
                  <a:srgbClr val="FF0000"/>
                </a:solidFill>
              </a:rPr>
              <a:t>(X'X):*</a:t>
            </a:r>
            <a:r>
              <a:rPr lang="en-US" altLang="zh-CN" sz="1400" b="1" dirty="0" err="1">
                <a:solidFill>
                  <a:srgbClr val="FF0000"/>
                </a:solidFill>
              </a:rPr>
              <a:t>u'u</a:t>
            </a:r>
            <a:r>
              <a:rPr lang="en-US" altLang="zh-CN" sz="1400" b="1" dirty="0">
                <a:solidFill>
                  <a:srgbClr val="FF0000"/>
                </a:solidFill>
              </a:rPr>
              <a:t>/(NT-k)  </a:t>
            </a:r>
            <a:r>
              <a:rPr lang="en-US" altLang="zh-CN" sz="1400" dirty="0"/>
              <a:t>  //</a:t>
            </a:r>
            <a:r>
              <a:rPr lang="zh-CN" altLang="en-US" sz="1400" dirty="0"/>
              <a:t>同方差假设方差</a:t>
            </a:r>
          </a:p>
          <a:p>
            <a:r>
              <a:rPr lang="en-US" altLang="zh-CN" sz="1400" b="1" dirty="0" err="1">
                <a:solidFill>
                  <a:srgbClr val="FF0000"/>
                </a:solidFill>
              </a:rPr>
              <a:t>Vr</a:t>
            </a:r>
            <a:r>
              <a:rPr lang="en-US" altLang="zh-CN" sz="1400" b="1" dirty="0">
                <a:solidFill>
                  <a:srgbClr val="FF0000"/>
                </a:solidFill>
              </a:rPr>
              <a:t>=</a:t>
            </a:r>
            <a:r>
              <a:rPr lang="en-US" altLang="zh-CN" sz="1400" b="1" dirty="0" err="1">
                <a:solidFill>
                  <a:srgbClr val="FF0000"/>
                </a:solidFill>
              </a:rPr>
              <a:t>cholinv</a:t>
            </a:r>
            <a:r>
              <a:rPr lang="en-US" altLang="zh-CN" sz="1400" b="1" dirty="0">
                <a:solidFill>
                  <a:srgbClr val="FF0000"/>
                </a:solidFill>
              </a:rPr>
              <a:t>(X'X)*(V'V)*</a:t>
            </a:r>
            <a:r>
              <a:rPr lang="en-US" altLang="zh-CN" sz="1400" b="1" dirty="0" err="1">
                <a:solidFill>
                  <a:srgbClr val="FF0000"/>
                </a:solidFill>
              </a:rPr>
              <a:t>cholinv</a:t>
            </a:r>
            <a:r>
              <a:rPr lang="en-US" altLang="zh-CN" sz="1400" b="1" dirty="0">
                <a:solidFill>
                  <a:srgbClr val="FF0000"/>
                </a:solidFill>
              </a:rPr>
              <a:t>(X'X)*NT/(NT-k)   </a:t>
            </a:r>
          </a:p>
          <a:p>
            <a:r>
              <a:rPr lang="en-US" altLang="zh-CN" sz="1400" dirty="0"/>
              <a:t>*robust</a:t>
            </a:r>
            <a:r>
              <a:rPr lang="zh-CN" altLang="en-US" sz="1400" dirty="0"/>
              <a:t>方差</a:t>
            </a:r>
          </a:p>
          <a:p>
            <a:r>
              <a:rPr lang="en-US" altLang="zh-CN" sz="1400" dirty="0"/>
              <a:t>C= </a:t>
            </a:r>
            <a:r>
              <a:rPr lang="en-US" altLang="zh-CN" sz="1400" dirty="0" err="1"/>
              <a:t>panelsum</a:t>
            </a:r>
            <a:r>
              <a:rPr lang="en-US" altLang="zh-CN" sz="1400" dirty="0"/>
              <a:t>(V, id)                  //</a:t>
            </a:r>
            <a:r>
              <a:rPr lang="zh-CN" altLang="en-US" sz="1400" dirty="0"/>
              <a:t>对各州分别求</a:t>
            </a:r>
            <a:r>
              <a:rPr lang="en-US" altLang="zh-CN" sz="1400" dirty="0"/>
              <a:t>V</a:t>
            </a:r>
            <a:r>
              <a:rPr lang="zh-CN" altLang="en-US" sz="1400" dirty="0"/>
              <a:t>的各期和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Vg=</a:t>
            </a:r>
            <a:r>
              <a:rPr lang="en-US" altLang="zh-CN" sz="1400" b="1" dirty="0" err="1">
                <a:solidFill>
                  <a:srgbClr val="FF0000"/>
                </a:solidFill>
              </a:rPr>
              <a:t>cholinv</a:t>
            </a:r>
            <a:r>
              <a:rPr lang="en-US" altLang="zh-CN" sz="1400" b="1" dirty="0">
                <a:solidFill>
                  <a:srgbClr val="FF0000"/>
                </a:solidFill>
              </a:rPr>
              <a:t>(X'X)* C'C*</a:t>
            </a:r>
            <a:r>
              <a:rPr lang="en-US" altLang="zh-CN" sz="1400" b="1" dirty="0" err="1">
                <a:solidFill>
                  <a:srgbClr val="FF0000"/>
                </a:solidFill>
              </a:rPr>
              <a:t>cholinv</a:t>
            </a:r>
            <a:r>
              <a:rPr lang="en-US" altLang="zh-CN" sz="1400" b="1" dirty="0">
                <a:solidFill>
                  <a:srgbClr val="FF0000"/>
                </a:solidFill>
              </a:rPr>
              <a:t>(X'X)*(NT-1)/(NT-k)*N/(N-1)                                   </a:t>
            </a:r>
            <a:r>
              <a:rPr lang="en-US" altLang="zh-CN" sz="1400" dirty="0"/>
              <a:t>*cluster</a:t>
            </a:r>
            <a:r>
              <a:rPr lang="zh-CN" altLang="en-US" sz="1400" dirty="0"/>
              <a:t>方差</a:t>
            </a:r>
          </a:p>
          <a:p>
            <a:r>
              <a:rPr lang="en-US" altLang="zh-CN" sz="1400" dirty="0" err="1"/>
              <a:t>se_c</a:t>
            </a:r>
            <a:r>
              <a:rPr lang="en-US" altLang="zh-CN" sz="1400" dirty="0"/>
              <a:t>=(</a:t>
            </a:r>
            <a:r>
              <a:rPr lang="en-US" altLang="zh-CN" sz="1400" dirty="0" err="1"/>
              <a:t>sqrt</a:t>
            </a:r>
            <a:r>
              <a:rPr lang="en-US" altLang="zh-CN" sz="1400" dirty="0"/>
              <a:t>(diagonal(</a:t>
            </a:r>
            <a:r>
              <a:rPr lang="en-US" altLang="zh-CN" sz="1400" dirty="0" err="1"/>
              <a:t>Vc</a:t>
            </a:r>
            <a:r>
              <a:rPr lang="en-US" altLang="zh-CN" sz="1400" dirty="0"/>
              <a:t>)))         //</a:t>
            </a:r>
            <a:r>
              <a:rPr lang="zh-CN" altLang="en-US" sz="1400" dirty="0"/>
              <a:t>标准误</a:t>
            </a:r>
          </a:p>
          <a:p>
            <a:r>
              <a:rPr lang="en-US" altLang="zh-CN" sz="1400" dirty="0" err="1"/>
              <a:t>se_r</a:t>
            </a:r>
            <a:r>
              <a:rPr lang="en-US" altLang="zh-CN" sz="1400" dirty="0"/>
              <a:t>=(</a:t>
            </a:r>
            <a:r>
              <a:rPr lang="en-US" altLang="zh-CN" sz="1400" dirty="0" err="1"/>
              <a:t>sqrt</a:t>
            </a:r>
            <a:r>
              <a:rPr lang="en-US" altLang="zh-CN" sz="1400" dirty="0"/>
              <a:t>(diagonal(</a:t>
            </a:r>
            <a:r>
              <a:rPr lang="en-US" altLang="zh-CN" sz="1400" dirty="0" err="1"/>
              <a:t>Vr</a:t>
            </a:r>
            <a:r>
              <a:rPr lang="en-US" altLang="zh-CN" sz="1400" dirty="0"/>
              <a:t>)))</a:t>
            </a:r>
          </a:p>
          <a:p>
            <a:r>
              <a:rPr lang="en-US" altLang="zh-CN" sz="1400" dirty="0" err="1"/>
              <a:t>se_g</a:t>
            </a:r>
            <a:r>
              <a:rPr lang="en-US" altLang="zh-CN" sz="1400" dirty="0"/>
              <a:t>=(</a:t>
            </a:r>
            <a:r>
              <a:rPr lang="en-US" altLang="zh-CN" sz="1400" dirty="0" err="1"/>
              <a:t>sqrt</a:t>
            </a:r>
            <a:r>
              <a:rPr lang="en-US" altLang="zh-CN" sz="1400" dirty="0"/>
              <a:t>(diagonal(Vg)))</a:t>
            </a:r>
          </a:p>
          <a:p>
            <a:r>
              <a:rPr lang="en-US" altLang="zh-CN" sz="1400" dirty="0" err="1"/>
              <a:t>se_c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se_r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se_g</a:t>
            </a:r>
            <a:endParaRPr lang="en-US" altLang="zh-CN" sz="1400" dirty="0"/>
          </a:p>
          <a:p>
            <a:r>
              <a:rPr lang="en-US" altLang="zh-CN" sz="1400" dirty="0"/>
              <a:t>end</a:t>
            </a:r>
          </a:p>
          <a:p>
            <a:r>
              <a:rPr lang="en-US" altLang="zh-CN" sz="1400" dirty="0" err="1"/>
              <a:t>est</a:t>
            </a:r>
            <a:r>
              <a:rPr lang="en-US" altLang="zh-CN" sz="1400" dirty="0"/>
              <a:t> table v*,se</a:t>
            </a:r>
          </a:p>
        </p:txBody>
      </p:sp>
      <p:sp>
        <p:nvSpPr>
          <p:cNvPr id="5" name="矩形 4"/>
          <p:cNvSpPr/>
          <p:nvPr/>
        </p:nvSpPr>
        <p:spPr>
          <a:xfrm>
            <a:off x="106752" y="974785"/>
            <a:ext cx="4572000" cy="2893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/>
              <a:t>clear</a:t>
            </a:r>
          </a:p>
          <a:p>
            <a:r>
              <a:rPr lang="en-US" altLang="zh-CN" sz="1400" dirty="0" err="1"/>
              <a:t>mata:mata</a:t>
            </a:r>
            <a:r>
              <a:rPr lang="en-US" altLang="zh-CN" sz="1400" dirty="0"/>
              <a:t> clear</a:t>
            </a:r>
          </a:p>
          <a:p>
            <a:r>
              <a:rPr lang="en-US" altLang="zh-CN" sz="1400" dirty="0"/>
              <a:t>use http://www.stata-press.com/data/imeus/traffic,clear</a:t>
            </a:r>
          </a:p>
          <a:p>
            <a:r>
              <a:rPr lang="en-US" altLang="zh-CN" sz="1400" dirty="0"/>
              <a:t>qui  </a:t>
            </a:r>
            <a:r>
              <a:rPr lang="en-US" altLang="zh-CN" sz="1400" dirty="0" err="1"/>
              <a:t>reg</a:t>
            </a:r>
            <a:r>
              <a:rPr lang="en-US" altLang="zh-CN" sz="1400" dirty="0"/>
              <a:t>  fatal  </a:t>
            </a:r>
            <a:r>
              <a:rPr lang="en-US" altLang="zh-CN" sz="1400" dirty="0" err="1"/>
              <a:t>beertax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spircons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unrate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perinc</a:t>
            </a:r>
            <a:endParaRPr lang="en-US" altLang="zh-CN" sz="1400" dirty="0"/>
          </a:p>
          <a:p>
            <a:r>
              <a:rPr lang="en-US" altLang="zh-CN" sz="1400" dirty="0" err="1"/>
              <a:t>esti</a:t>
            </a:r>
            <a:r>
              <a:rPr lang="en-US" altLang="zh-CN" sz="1400" dirty="0"/>
              <a:t> store </a:t>
            </a:r>
            <a:r>
              <a:rPr lang="en-US" altLang="zh-CN" sz="1400" dirty="0" err="1"/>
              <a:t>vc</a:t>
            </a:r>
            <a:endParaRPr lang="en-US" altLang="zh-CN" sz="1400" dirty="0"/>
          </a:p>
          <a:p>
            <a:r>
              <a:rPr lang="en-US" altLang="zh-CN" sz="1400" dirty="0"/>
              <a:t>qui  </a:t>
            </a:r>
            <a:r>
              <a:rPr lang="en-US" altLang="zh-CN" sz="1400" dirty="0" err="1"/>
              <a:t>reg</a:t>
            </a:r>
            <a:r>
              <a:rPr lang="en-US" altLang="zh-CN" sz="1400" dirty="0"/>
              <a:t>  fatal  </a:t>
            </a:r>
            <a:r>
              <a:rPr lang="en-US" altLang="zh-CN" sz="1400" dirty="0" err="1"/>
              <a:t>beertax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spircons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unrate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perinc</a:t>
            </a:r>
            <a:r>
              <a:rPr lang="en-US" altLang="zh-CN" sz="1400" b="1" dirty="0">
                <a:solidFill>
                  <a:srgbClr val="FF0000"/>
                </a:solidFill>
              </a:rPr>
              <a:t>, robust</a:t>
            </a:r>
          </a:p>
          <a:p>
            <a:r>
              <a:rPr lang="en-US" altLang="zh-CN" sz="1400" dirty="0" err="1"/>
              <a:t>esti</a:t>
            </a:r>
            <a:r>
              <a:rPr lang="en-US" altLang="zh-CN" sz="1400" dirty="0"/>
              <a:t> store </a:t>
            </a:r>
            <a:r>
              <a:rPr lang="en-US" altLang="zh-CN" sz="1400" dirty="0" err="1"/>
              <a:t>vr</a:t>
            </a:r>
            <a:endParaRPr lang="en-US" altLang="zh-CN" sz="1400" dirty="0"/>
          </a:p>
          <a:p>
            <a:r>
              <a:rPr lang="en-US" altLang="zh-CN" sz="1400" dirty="0" err="1"/>
              <a:t>reg</a:t>
            </a:r>
            <a:r>
              <a:rPr lang="en-US" altLang="zh-CN" sz="1400" dirty="0"/>
              <a:t>  fatal  </a:t>
            </a:r>
            <a:r>
              <a:rPr lang="en-US" altLang="zh-CN" sz="1400" dirty="0" err="1"/>
              <a:t>beertax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spircons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unrate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perinc</a:t>
            </a:r>
            <a:r>
              <a:rPr lang="en-US" altLang="zh-CN" sz="1400" dirty="0"/>
              <a:t>, </a:t>
            </a:r>
            <a:r>
              <a:rPr lang="en-US" altLang="zh-CN" sz="1400" b="1" dirty="0" err="1">
                <a:solidFill>
                  <a:srgbClr val="FF0000"/>
                </a:solidFill>
              </a:rPr>
              <a:t>clust</a:t>
            </a:r>
            <a:r>
              <a:rPr lang="en-US" altLang="zh-CN" sz="1400" b="1" dirty="0">
                <a:solidFill>
                  <a:srgbClr val="FF0000"/>
                </a:solidFill>
              </a:rPr>
              <a:t>(state)</a:t>
            </a:r>
          </a:p>
          <a:p>
            <a:r>
              <a:rPr lang="en-US" altLang="zh-CN" sz="1400" dirty="0" err="1"/>
              <a:t>esti</a:t>
            </a:r>
            <a:r>
              <a:rPr lang="en-US" altLang="zh-CN" sz="1400" dirty="0"/>
              <a:t> store vg</a:t>
            </a:r>
          </a:p>
          <a:p>
            <a:r>
              <a:rPr lang="en-US" altLang="zh-CN" sz="1400" dirty="0" err="1"/>
              <a:t>xtset</a:t>
            </a:r>
            <a:r>
              <a:rPr lang="en-US" altLang="zh-CN" sz="1400" dirty="0"/>
              <a:t>  state  year</a:t>
            </a:r>
          </a:p>
          <a:p>
            <a:r>
              <a:rPr lang="en-US" altLang="zh-CN" sz="1400" dirty="0"/>
              <a:t>g  con=1</a:t>
            </a:r>
          </a:p>
          <a:p>
            <a:r>
              <a:rPr lang="en-US" altLang="zh-CN" sz="1400" dirty="0" err="1"/>
              <a:t>putmata</a:t>
            </a:r>
            <a:r>
              <a:rPr lang="en-US" altLang="zh-CN" sz="1400" dirty="0"/>
              <a:t>  Y=fatal  X=(</a:t>
            </a:r>
            <a:r>
              <a:rPr lang="en-US" altLang="zh-CN" sz="1400" dirty="0" err="1"/>
              <a:t>beertax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spircons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unrate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perinc</a:t>
            </a:r>
            <a:r>
              <a:rPr lang="en-US" altLang="zh-CN" sz="1400" dirty="0"/>
              <a:t>  con)  id=</a:t>
            </a:r>
            <a:r>
              <a:rPr lang="en-US" altLang="zh-CN" sz="1400" dirty="0" err="1"/>
              <a:t>state,replace</a:t>
            </a:r>
            <a:endParaRPr lang="en-US" altLang="zh-CN" sz="1400" dirty="0"/>
          </a:p>
        </p:txBody>
      </p:sp>
      <p:sp>
        <p:nvSpPr>
          <p:cNvPr id="6" name="矩形 5"/>
          <p:cNvSpPr/>
          <p:nvPr/>
        </p:nvSpPr>
        <p:spPr>
          <a:xfrm>
            <a:off x="850179" y="79459"/>
            <a:ext cx="7833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OLS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默认</a:t>
            </a:r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标准误、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</a:t>
            </a:r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cluster</a:t>
            </a:r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标准误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429057"/>
            <a:ext cx="3200400" cy="13811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0927" y="5074354"/>
            <a:ext cx="3689363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13318" y="5912585"/>
            <a:ext cx="3689363" cy="151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4243276" y="5177871"/>
            <a:ext cx="584820" cy="103517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86576" y="4964896"/>
            <a:ext cx="52566" cy="462205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37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推荐教材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8041"/>
            <a:ext cx="8609161" cy="497541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400" b="1" dirty="0"/>
              <a:t>STATA Extended Regression Models Reference Manual Release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400" dirty="0"/>
              <a:t>《</a:t>
            </a:r>
            <a:r>
              <a:rPr kumimoji="1" lang="zh-CN" altLang="en-US" sz="2400" dirty="0"/>
              <a:t>计量经济学导论</a:t>
            </a:r>
            <a:r>
              <a:rPr kumimoji="1" lang="en-US" altLang="zh-CN" sz="2400" dirty="0"/>
              <a:t>》by  Stock</a:t>
            </a: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zh-CN" sz="1900" dirty="0"/>
              <a:t>https://media.pearsoncmg.com/ph/bp/bp_stock_econometrics_4_cw/#datafiles</a:t>
            </a: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zh-CN" sz="2400" dirty="0"/>
              <a:t>3. 《</a:t>
            </a:r>
            <a:r>
              <a:rPr kumimoji="1" lang="zh-CN" altLang="en-US" sz="2400" dirty="0"/>
              <a:t>精通计量</a:t>
            </a:r>
            <a:r>
              <a:rPr kumimoji="1" lang="en-US" altLang="zh-CN" sz="2400" dirty="0"/>
              <a:t>》,</a:t>
            </a:r>
            <a:r>
              <a:rPr kumimoji="1" lang="vi-VN" altLang="zh-CN" sz="2400" dirty="0"/>
              <a:t>Mastering ’Metrics</a:t>
            </a:r>
            <a:r>
              <a:rPr kumimoji="1" lang="en-US" altLang="zh-CN" sz="2400" dirty="0"/>
              <a:t>,by </a:t>
            </a:r>
            <a:r>
              <a:rPr kumimoji="1" lang="en-US" altLang="zh-CN" sz="2400" dirty="0" err="1"/>
              <a:t>Angrist</a:t>
            </a:r>
            <a:endParaRPr kumimoji="1" lang="en-US" altLang="zh-CN" sz="2400" dirty="0"/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zh-CN" sz="2400" dirty="0"/>
              <a:t>4.《</a:t>
            </a:r>
            <a:r>
              <a:rPr kumimoji="1" lang="zh-CN" altLang="en-US" sz="2400" dirty="0"/>
              <a:t>计量经济学导论</a:t>
            </a:r>
            <a:r>
              <a:rPr kumimoji="1" lang="en-US" altLang="zh-CN" sz="2400" dirty="0"/>
              <a:t>》 by </a:t>
            </a:r>
            <a:r>
              <a:rPr lang="en-US" altLang="zh-CN" sz="2400" dirty="0"/>
              <a:t>Wooldridge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400" dirty="0"/>
              <a:t>5</a:t>
            </a:r>
            <a:r>
              <a:rPr lang="en-US" altLang="zh-CN" sz="2400" b="1" dirty="0"/>
              <a:t>.《</a:t>
            </a:r>
            <a:r>
              <a:rPr lang="zh-CN" altLang="en-US" sz="2400" b="1" dirty="0"/>
              <a:t>横截面与面板数据的经济计量分析</a:t>
            </a:r>
            <a:r>
              <a:rPr lang="en-US" altLang="zh-CN" sz="2400" b="1" dirty="0"/>
              <a:t>》</a:t>
            </a:r>
            <a:r>
              <a:rPr kumimoji="1" lang="en-US" altLang="zh-CN" sz="2400" b="1" dirty="0"/>
              <a:t> by </a:t>
            </a:r>
            <a:r>
              <a:rPr lang="en-US" altLang="zh-CN" sz="2400" b="1" dirty="0"/>
              <a:t>Wooldridge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2401" y="6492875"/>
            <a:ext cx="2057400" cy="365125"/>
          </a:xfrm>
        </p:spPr>
        <p:txBody>
          <a:bodyPr/>
          <a:lstStyle/>
          <a:p>
            <a:fld id="{82AA00CA-3538-4FD5-BE5C-5FDD303B6A58}" type="datetime1">
              <a:rPr kumimoji="1" lang="zh-CN" altLang="en-US" smtClean="0"/>
              <a:t>2020/11/7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kumimoji="1" lang="zh-CN" altLang="en-US" dirty="0"/>
              <a:t>中国人民大学，陈传波</a:t>
            </a:r>
          </a:p>
        </p:txBody>
      </p:sp>
    </p:spTree>
    <p:extLst>
      <p:ext uri="{BB962C8B-B14F-4D97-AF65-F5344CB8AC3E}">
        <p14:creationId xmlns:p14="http://schemas.microsoft.com/office/powerpoint/2010/main" val="104610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矩形 3"/>
          <p:cNvSpPr/>
          <p:nvPr/>
        </p:nvSpPr>
        <p:spPr>
          <a:xfrm>
            <a:off x="508957" y="140199"/>
            <a:ext cx="7410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多元正态分布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1"/>
              <p:cNvSpPr txBox="1"/>
              <p:nvPr/>
            </p:nvSpPr>
            <p:spPr>
              <a:xfrm>
                <a:off x="2622969" y="895313"/>
                <a:ext cx="5853024" cy="22434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𝑧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Exp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r>
                            <a:rPr lang="en-US" altLang="zh-CN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,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z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𝐸𝑥𝑝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𝑧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−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𝐿𝑎𝑝𝑙𝑎𝑐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;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𝑏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𝑏</m:t>
                          </m:r>
                        </m:den>
                      </m:f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𝑦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j-cs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16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𝑀𝑢𝑙𝑡𝑖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;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 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!…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!</m:t>
                          </m:r>
                        </m:den>
                      </m:f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j-cs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j-cs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j-cs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altLang="zh-CN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>
          <p:sp>
            <p:nvSpPr>
              <p:cNvPr id="5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9" y="895313"/>
                <a:ext cx="5853024" cy="2243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54503" y="1041351"/>
            <a:ext cx="22315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拉普拉斯分布</a:t>
            </a:r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又称双指数分布：</a:t>
            </a:r>
            <a:endParaRPr lang="en-US" altLang="zh-CN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2614" y="2142980"/>
            <a:ext cx="111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多项分布</a:t>
            </a:r>
            <a:endParaRPr lang="en-US" altLang="zh-CN" b="1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8957" y="4147385"/>
            <a:ext cx="1730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+mn-ea"/>
              </a:rPr>
              <a:t>多元正态分布</a:t>
            </a:r>
            <a:endParaRPr lang="en-US" altLang="zh-CN" sz="3600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42BC738-568E-2C48-98FB-045EF3387C87}"/>
                  </a:ext>
                </a:extLst>
              </p:cNvPr>
              <p:cNvSpPr/>
              <p:nvPr/>
            </p:nvSpPr>
            <p:spPr>
              <a:xfrm>
                <a:off x="2622969" y="4336786"/>
                <a:ext cx="6232319" cy="985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𝝁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𝜮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𝜮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42BC738-568E-2C48-98FB-045EF3387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9" y="4336786"/>
                <a:ext cx="6232319" cy="985976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66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0F04-1F99-4B17-9D3E-DF30DF4F9E7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960514" name="Picture 2" descr="http://www.algorithmdog.com/wp-content/uploads/2014/09/relationships-among-distribu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0"/>
          <a:stretch/>
        </p:blipFill>
        <p:spPr bwMode="auto">
          <a:xfrm>
            <a:off x="1657350" y="922167"/>
            <a:ext cx="4814702" cy="60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08957" y="140199"/>
            <a:ext cx="7410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主要分布之间的相互关系</a:t>
            </a:r>
          </a:p>
        </p:txBody>
      </p:sp>
    </p:spTree>
    <p:extLst>
      <p:ext uri="{BB962C8B-B14F-4D97-AF65-F5344CB8AC3E}">
        <p14:creationId xmlns:p14="http://schemas.microsoft.com/office/powerpoint/2010/main" val="35088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第二部分要点小结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5814142" y="2700816"/>
          <a:ext cx="2438408" cy="1226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78" name="公式" r:id="rId3" imgW="1422360" imgH="711000" progId="Equation.3">
                  <p:embed/>
                </p:oleObj>
              </mc:Choice>
              <mc:Fallback>
                <p:oleObj name="公式" r:id="rId3" imgW="1422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4142" y="2700816"/>
                        <a:ext cx="2438408" cy="122674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5068563" y="5619539"/>
          <a:ext cx="4075437" cy="1238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79" name="公式" r:id="rId5" imgW="2438280" imgH="736560" progId="Equation.3">
                  <p:embed/>
                </p:oleObj>
              </mc:Choice>
              <mc:Fallback>
                <p:oleObj name="公式" r:id="rId5" imgW="243828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563" y="5619539"/>
                        <a:ext cx="4075437" cy="123892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1" descr="C:\Users\ccb\Pictures\正态分布图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403" y="2004429"/>
            <a:ext cx="4552597" cy="3197634"/>
          </a:xfrm>
          <a:prstGeom prst="rect">
            <a:avLst/>
          </a:prstGeom>
          <a:noFill/>
        </p:spPr>
      </p:pic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0" y="5500222"/>
          <a:ext cx="4390845" cy="1379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80" name="公式" r:id="rId8" imgW="3340080" imgH="965160" progId="Equation.3">
                  <p:embed/>
                </p:oleObj>
              </mc:Choice>
              <mc:Fallback>
                <p:oleObj name="公式" r:id="rId8" imgW="3340080" imgH="965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5500222"/>
                        <a:ext cx="4390845" cy="137926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181590" y="956903"/>
            <a:ext cx="49391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分布函数刻画了随机变量取特定值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或落入特定区间的可能性（概率）</a:t>
            </a:r>
            <a:endParaRPr lang="en-US" altLang="zh-CN" sz="2400" dirty="0"/>
          </a:p>
        </p:txBody>
      </p:sp>
      <p:sp>
        <p:nvSpPr>
          <p:cNvPr id="30" name="矩形 29"/>
          <p:cNvSpPr/>
          <p:nvPr/>
        </p:nvSpPr>
        <p:spPr>
          <a:xfrm>
            <a:off x="5613825" y="956902"/>
            <a:ext cx="3383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大数定理：样本均值依概率收敛到总体期望</a:t>
            </a:r>
            <a:endParaRPr lang="en-US" altLang="zh-CN" sz="2400" dirty="0"/>
          </a:p>
        </p:txBody>
      </p:sp>
      <p:sp>
        <p:nvSpPr>
          <p:cNvPr id="34" name="矩形 33"/>
          <p:cNvSpPr/>
          <p:nvPr/>
        </p:nvSpPr>
        <p:spPr>
          <a:xfrm>
            <a:off x="5403485" y="4173387"/>
            <a:ext cx="3654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中心极限定理：样本均值依分布收敛到正态分布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984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5056" y="1543511"/>
            <a:ext cx="7774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三、估计量</a:t>
            </a:r>
            <a:endParaRPr lang="en-US" altLang="zh-CN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61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估计量是随机变量的函数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0783" y="3098140"/>
            <a:ext cx="8172457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加工处理数据的方法是无穷的，即</a:t>
            </a:r>
            <a:r>
              <a:rPr lang="zh-CN" altLang="zh-CN" sz="2400" dirty="0"/>
              <a:t>可以定义无穷多估计量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估计量</a:t>
            </a:r>
            <a:r>
              <a:rPr lang="zh-CN" altLang="zh-CN" sz="2400" dirty="0"/>
              <a:t>依赖于总体</a:t>
            </a:r>
            <a:r>
              <a:rPr lang="zh-CN" altLang="en-US" sz="2400" dirty="0"/>
              <a:t>的</a:t>
            </a:r>
            <a:r>
              <a:rPr lang="zh-CN" altLang="zh-CN" sz="2400" dirty="0"/>
              <a:t>性质和函数</a:t>
            </a:r>
            <a:r>
              <a:rPr lang="en-US" altLang="zh-CN" sz="2400" dirty="0"/>
              <a:t>g()</a:t>
            </a:r>
          </a:p>
          <a:p>
            <a:pPr>
              <a:lnSpc>
                <a:spcPct val="120000"/>
              </a:lnSpc>
            </a:pPr>
            <a:r>
              <a:rPr lang="zh-CN" altLang="zh-CN" sz="2400" dirty="0"/>
              <a:t>总体特征是由客观分布规律</a:t>
            </a:r>
            <a:r>
              <a:rPr lang="zh-CN" altLang="en-US" sz="2400" dirty="0"/>
              <a:t>（自然或社会力量）</a:t>
            </a:r>
            <a:r>
              <a:rPr lang="zh-CN" altLang="zh-CN" sz="2400" dirty="0"/>
              <a:t>所决定的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唯一</a:t>
            </a:r>
            <a:r>
              <a:rPr lang="zh-CN" altLang="zh-CN" sz="2400" dirty="0"/>
              <a:t>可以选择</a:t>
            </a:r>
            <a:r>
              <a:rPr lang="zh-CN" altLang="en-US" sz="2400" dirty="0"/>
              <a:t>的是</a:t>
            </a:r>
            <a:r>
              <a:rPr lang="zh-CN" altLang="zh-CN" sz="2400" dirty="0"/>
              <a:t>函数</a:t>
            </a:r>
            <a:r>
              <a:rPr lang="en-US" altLang="zh-CN" sz="2400" dirty="0"/>
              <a:t>g()</a:t>
            </a:r>
            <a:r>
              <a:rPr lang="zh-CN" altLang="en-US" sz="2400" dirty="0"/>
              <a:t>，即</a:t>
            </a:r>
            <a:r>
              <a:rPr lang="zh-CN" altLang="zh-CN" sz="2400" dirty="0"/>
              <a:t>加工处理样本数据的方法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487346" y="5187421"/>
            <a:ext cx="831159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05000"/>
              </a:lnSpc>
              <a:spcAft>
                <a:spcPts val="1000"/>
              </a:spcAft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什么样的函数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运算后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逼近我们想要的那个参数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选择什么样的函数</a:t>
            </a:r>
            <a:r>
              <a:rPr lang="en-US" altLang="zh-CN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g()</a:t>
            </a:r>
            <a:r>
              <a:rPr lang="zh-CN" altLang="en-US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来处理观察数据？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679785"/>
              </p:ext>
            </p:extLst>
          </p:nvPr>
        </p:nvGraphicFramePr>
        <p:xfrm>
          <a:off x="885825" y="2052638"/>
          <a:ext cx="20542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823" name="公式" r:id="rId3" imgW="749160" imgH="241200" progId="Equation.3">
                  <p:embed/>
                </p:oleObj>
              </mc:Choice>
              <mc:Fallback>
                <p:oleObj name="公式" r:id="rId3" imgW="749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2052638"/>
                        <a:ext cx="2054225" cy="6619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691179"/>
              </p:ext>
            </p:extLst>
          </p:nvPr>
        </p:nvGraphicFramePr>
        <p:xfrm>
          <a:off x="1490633" y="920250"/>
          <a:ext cx="57150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824" name="公式" r:id="rId5" imgW="3111480" imgH="533160" progId="Equation.3">
                  <p:embed/>
                </p:oleObj>
              </mc:Choice>
              <mc:Fallback>
                <p:oleObj name="公式" r:id="rId5" imgW="3111480" imgH="533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0633" y="920250"/>
                        <a:ext cx="5715000" cy="979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617238"/>
              </p:ext>
            </p:extLst>
          </p:nvPr>
        </p:nvGraphicFramePr>
        <p:xfrm>
          <a:off x="4277021" y="2125191"/>
          <a:ext cx="4008137" cy="593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825" name="公式" r:id="rId7" imgW="1714320" imgH="253800" progId="Equation.3">
                  <p:embed/>
                </p:oleObj>
              </mc:Choice>
              <mc:Fallback>
                <p:oleObj name="公式" r:id="rId7" imgW="1714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021" y="2125191"/>
                        <a:ext cx="4008137" cy="59393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9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800" dirty="0"/>
              <a:t>误差模型：</a:t>
            </a:r>
            <a:r>
              <a:rPr kumimoji="1" lang="en-US" altLang="zh-CN" sz="4800" dirty="0"/>
              <a:t>y=β+u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95141" y="1186492"/>
            <a:ext cx="808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珠穆朗玛峰到底有多高（极为精确地）</a:t>
            </a:r>
            <a:r>
              <a:rPr kumimoji="1" lang="en-US" altLang="zh-CN" sz="2400" dirty="0"/>
              <a:t>？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94027" y="5028154"/>
            <a:ext cx="658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核心问题：</a:t>
            </a:r>
            <a:r>
              <a:rPr lang="zh-CN" altLang="zh-CN" sz="3200" b="1" dirty="0">
                <a:solidFill>
                  <a:srgbClr val="0070C0"/>
                </a:solidFill>
              </a:rPr>
              <a:t>如何</a:t>
            </a:r>
            <a:r>
              <a:rPr lang="zh-CN" altLang="en-US" sz="3200" b="1" dirty="0">
                <a:solidFill>
                  <a:srgbClr val="0070C0"/>
                </a:solidFill>
              </a:rPr>
              <a:t>求出</a:t>
            </a:r>
            <a:r>
              <a:rPr lang="zh-CN" altLang="zh-CN" sz="3200" b="1" dirty="0">
                <a:solidFill>
                  <a:srgbClr val="0070C0"/>
                </a:solidFill>
              </a:rPr>
              <a:t>未知参数值</a:t>
            </a:r>
            <a:r>
              <a:rPr kumimoji="1" lang="en-US" altLang="zh-CN" sz="3200" dirty="0">
                <a:solidFill>
                  <a:srgbClr val="0070C0"/>
                </a:solidFill>
              </a:rPr>
              <a:t>β</a:t>
            </a:r>
            <a:r>
              <a:rPr lang="zh-CN" altLang="zh-CN" sz="3200" b="1" dirty="0">
                <a:solidFill>
                  <a:srgbClr val="0070C0"/>
                </a:solidFill>
              </a:rPr>
              <a:t>？</a:t>
            </a:r>
            <a:endParaRPr lang="en-US" altLang="zh-CN" sz="3200" b="1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027" y="3044053"/>
            <a:ext cx="6133381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y-</a:t>
            </a:r>
            <a:r>
              <a:rPr kumimoji="1" lang="zh-CN" altLang="en-US" sz="2400" dirty="0"/>
              <a:t>测量值（随机变量，唯一可观察到的）</a:t>
            </a:r>
            <a:endParaRPr kumimoji="1"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794027" y="3899789"/>
            <a:ext cx="8013939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u-</a:t>
            </a:r>
            <a:r>
              <a:rPr kumimoji="1" lang="zh-CN" altLang="en-US" sz="2400" dirty="0"/>
              <a:t>误差（理论构造，现实中不存在，随机变量）</a:t>
            </a:r>
            <a:endParaRPr lang="zh-CN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794027" y="2138904"/>
            <a:ext cx="6290505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β-</a:t>
            </a:r>
            <a:r>
              <a:rPr kumimoji="1" lang="zh-CN" altLang="en-US" sz="2400" dirty="0"/>
              <a:t>未知常参数（目标：弄清楚它到底是多少）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6283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  <p:bldP spid="3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3283" y="1964318"/>
            <a:ext cx="59155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OLS</a:t>
            </a:r>
            <a:r>
              <a:rPr lang="zh-CN" altLang="en-US" sz="2800" dirty="0"/>
              <a:t>，即误差平方和最小化</a:t>
            </a:r>
            <a:endParaRPr lang="en-US" altLang="zh-CN" sz="2800" dirty="0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回归与最小二乘法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OLS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202017"/>
              </p:ext>
            </p:extLst>
          </p:nvPr>
        </p:nvGraphicFramePr>
        <p:xfrm>
          <a:off x="1114993" y="2643020"/>
          <a:ext cx="4787043" cy="84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860" name="公式" r:id="rId3" imgW="2400120" imgH="431640" progId="Equation.3">
                  <p:embed/>
                </p:oleObj>
              </mc:Choice>
              <mc:Fallback>
                <p:oleObj name="公式" r:id="rId3" imgW="2400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993" y="2643020"/>
                        <a:ext cx="4787043" cy="8485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256714"/>
              </p:ext>
            </p:extLst>
          </p:nvPr>
        </p:nvGraphicFramePr>
        <p:xfrm>
          <a:off x="979470" y="767462"/>
          <a:ext cx="5516221" cy="1271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861" name="公式" r:id="rId5" imgW="2095200" imgH="482400" progId="Equation.3">
                  <p:embed/>
                </p:oleObj>
              </mc:Choice>
              <mc:Fallback>
                <p:oleObj name="公式" r:id="rId5" imgW="20952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9470" y="767462"/>
                        <a:ext cx="5516221" cy="1271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703702"/>
              </p:ext>
            </p:extLst>
          </p:nvPr>
        </p:nvGraphicFramePr>
        <p:xfrm>
          <a:off x="1003283" y="3595757"/>
          <a:ext cx="4981881" cy="76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862" name="公式" r:id="rId7" imgW="2806560" imgH="431640" progId="Equation.3">
                  <p:embed/>
                </p:oleObj>
              </mc:Choice>
              <mc:Fallback>
                <p:oleObj name="公式" r:id="rId7" imgW="280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3283" y="3595757"/>
                        <a:ext cx="4981881" cy="766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887335"/>
              </p:ext>
            </p:extLst>
          </p:nvPr>
        </p:nvGraphicFramePr>
        <p:xfrm>
          <a:off x="979470" y="4466397"/>
          <a:ext cx="4461761" cy="908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863" name="公式" r:id="rId9" imgW="1930320" imgH="393480" progId="Equation.3">
                  <p:embed/>
                </p:oleObj>
              </mc:Choice>
              <mc:Fallback>
                <p:oleObj name="公式" r:id="rId9" imgW="19303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9470" y="4466397"/>
                        <a:ext cx="4461761" cy="90808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46352" y="5481533"/>
                <a:ext cx="8220973" cy="137646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是随机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变量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被视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随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机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变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量</m:t>
                      </m:r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zh-CN" altLang="en-US" sz="2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800" dirty="0"/>
                  <a:t>期望、方差、分布是？</a:t>
                </a:r>
                <a:endParaRPr lang="en-US" altLang="zh-CN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52" y="5481533"/>
                <a:ext cx="8220973" cy="1376467"/>
              </a:xfrm>
              <a:prstGeom prst="rect">
                <a:avLst/>
              </a:prstGeom>
              <a:blipFill>
                <a:blip r:embed="rId11"/>
                <a:stretch>
                  <a:fillRect l="-926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96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线性、无偏性、有效性与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BLUE</a:t>
            </a:r>
          </a:p>
        </p:txBody>
      </p:sp>
      <p:sp>
        <p:nvSpPr>
          <p:cNvPr id="23" name="矩形 22"/>
          <p:cNvSpPr/>
          <p:nvPr/>
        </p:nvSpPr>
        <p:spPr>
          <a:xfrm>
            <a:off x="5627077" y="2295852"/>
            <a:ext cx="3516923" cy="313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zh-CN" dirty="0"/>
              <a:t>clear</a:t>
            </a:r>
          </a:p>
          <a:p>
            <a:r>
              <a:rPr lang="vi-VN" altLang="zh-CN" dirty="0"/>
              <a:t>capt prog drop sd</a:t>
            </a:r>
          </a:p>
          <a:p>
            <a:r>
              <a:rPr lang="vi-VN" altLang="zh-CN" dirty="0"/>
              <a:t>prog  sd</a:t>
            </a:r>
          </a:p>
          <a:p>
            <a:r>
              <a:rPr lang="vi-VN" altLang="zh-CN" dirty="0"/>
              <a:t>drawnorm u,n(8) clear</a:t>
            </a:r>
            <a:endParaRPr lang="zh-CN" altLang="en-US" dirty="0"/>
          </a:p>
          <a:p>
            <a:r>
              <a:rPr lang="vi-VN" altLang="zh-CN" dirty="0"/>
              <a:t>g  y=10+u</a:t>
            </a:r>
          </a:p>
          <a:p>
            <a:r>
              <a:rPr lang="vi-VN" altLang="zh-CN" dirty="0">
                <a:solidFill>
                  <a:srgbClr val="FF0000"/>
                </a:solidFill>
              </a:rPr>
              <a:t>reg  y</a:t>
            </a:r>
          </a:p>
          <a:p>
            <a:r>
              <a:rPr lang="vi-VN" altLang="zh-CN" dirty="0"/>
              <a:t>scalar b=y[1]</a:t>
            </a:r>
          </a:p>
          <a:p>
            <a:r>
              <a:rPr lang="vi-VN" altLang="zh-CN" dirty="0"/>
              <a:t>end</a:t>
            </a:r>
          </a:p>
          <a:p>
            <a:r>
              <a:rPr lang="vi-VN" altLang="zh-CN" dirty="0"/>
              <a:t>simulate  _b b, reps (1000):sd    </a:t>
            </a:r>
            <a:endParaRPr lang="zh-CN" altLang="en-US" dirty="0"/>
          </a:p>
          <a:p>
            <a:r>
              <a:rPr lang="vi-VN" altLang="zh-CN" dirty="0"/>
              <a:t>sum                  </a:t>
            </a:r>
            <a:endParaRPr lang="zh-CN" altLang="en-US" dirty="0"/>
          </a:p>
          <a:p>
            <a:r>
              <a:rPr lang="vi-VN" altLang="zh-CN" dirty="0"/>
              <a:t>tw (kdensity _b) (kdensity _eq2)</a:t>
            </a:r>
          </a:p>
        </p:txBody>
      </p:sp>
      <p:pic>
        <p:nvPicPr>
          <p:cNvPr id="26624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592" y="4650302"/>
            <a:ext cx="4879004" cy="226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5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31" y="1933201"/>
            <a:ext cx="4347712" cy="271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996839"/>
              </p:ext>
            </p:extLst>
          </p:nvPr>
        </p:nvGraphicFramePr>
        <p:xfrm>
          <a:off x="1068943" y="782368"/>
          <a:ext cx="6705600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07" name="公式" r:id="rId5" imgW="3771720" imgH="812520" progId="Equation.3">
                  <p:embed/>
                </p:oleObj>
              </mc:Choice>
              <mc:Fallback>
                <p:oleObj name="公式" r:id="rId5" imgW="377172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943" y="782368"/>
                        <a:ext cx="6705600" cy="1446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824696"/>
              </p:ext>
            </p:extLst>
          </p:nvPr>
        </p:nvGraphicFramePr>
        <p:xfrm>
          <a:off x="2380891" y="4786339"/>
          <a:ext cx="231475" cy="36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08" name="公式" r:id="rId7" imgW="152280" imgH="241200" progId="Equation.3">
                  <p:embed/>
                </p:oleObj>
              </mc:Choice>
              <mc:Fallback>
                <p:oleObj name="公式" r:id="rId7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80891" y="4786339"/>
                        <a:ext cx="231475" cy="36650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360903"/>
              </p:ext>
            </p:extLst>
          </p:nvPr>
        </p:nvGraphicFramePr>
        <p:xfrm>
          <a:off x="3564696" y="5764828"/>
          <a:ext cx="235839" cy="3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09" name="公式" r:id="rId9" imgW="164880" imgH="241200" progId="Equation.3">
                  <p:embed/>
                </p:oleObj>
              </mc:Choice>
              <mc:Fallback>
                <p:oleObj name="公式" r:id="rId9" imgW="1648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64696" y="5764828"/>
                        <a:ext cx="235839" cy="344688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>
            <a:stCxn id="23" idx="1"/>
          </p:cNvCxnSpPr>
          <p:nvPr/>
        </p:nvCxnSpPr>
        <p:spPr>
          <a:xfrm flipH="1">
            <a:off x="2881223" y="3865513"/>
            <a:ext cx="2745854" cy="920826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800535" y="4232015"/>
            <a:ext cx="1943219" cy="1470045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1801" y="70375"/>
            <a:ext cx="5001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681" y="2943775"/>
            <a:ext cx="5398477" cy="36933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zh-CN" dirty="0"/>
              <a:t>clear</a:t>
            </a:r>
          </a:p>
          <a:p>
            <a:r>
              <a:rPr lang="vi-VN" altLang="zh-CN" dirty="0"/>
              <a:t>capt prog drop sd</a:t>
            </a:r>
          </a:p>
          <a:p>
            <a:r>
              <a:rPr lang="vi-VN" altLang="zh-CN" dirty="0"/>
              <a:t>prog  sd</a:t>
            </a:r>
          </a:p>
          <a:p>
            <a:r>
              <a:rPr lang="vi-VN" altLang="zh-CN" dirty="0"/>
              <a:t>drawnorm u,n(8) clear</a:t>
            </a:r>
            <a:endParaRPr lang="zh-CN" altLang="en-US" dirty="0"/>
          </a:p>
          <a:p>
            <a:r>
              <a:rPr lang="vi-VN" altLang="zh-CN" dirty="0"/>
              <a:t>g  y=10+u</a:t>
            </a:r>
          </a:p>
          <a:p>
            <a:r>
              <a:rPr lang="vi-VN" altLang="zh-CN" dirty="0"/>
              <a:t>reg  y</a:t>
            </a:r>
          </a:p>
          <a:p>
            <a:r>
              <a:rPr lang="vi-VN" altLang="zh-CN" dirty="0"/>
              <a:t>scalar b=y[1]</a:t>
            </a:r>
          </a:p>
          <a:p>
            <a:r>
              <a:rPr lang="vi-VN" altLang="zh-CN" dirty="0"/>
              <a:t>end</a:t>
            </a:r>
          </a:p>
          <a:p>
            <a:r>
              <a:rPr lang="vi-VN" altLang="zh-CN" dirty="0"/>
              <a:t>simulate  _b b, reps (1000):sd    </a:t>
            </a:r>
            <a:endParaRPr lang="zh-CN" altLang="en-US" dirty="0"/>
          </a:p>
          <a:p>
            <a:r>
              <a:rPr lang="vi-VN" altLang="zh-CN" dirty="0"/>
              <a:t>sum                  </a:t>
            </a:r>
            <a:endParaRPr lang="zh-CN" altLang="en-US" dirty="0"/>
          </a:p>
          <a:p>
            <a:r>
              <a:rPr lang="en-US" altLang="zh-CN" dirty="0" err="1"/>
              <a:t>tw</a:t>
            </a:r>
            <a:r>
              <a:rPr lang="en-US" altLang="zh-CN" dirty="0"/>
              <a:t> (</a:t>
            </a:r>
            <a:r>
              <a:rPr lang="en-US" altLang="zh-CN" dirty="0" err="1"/>
              <a:t>kdensity</a:t>
            </a:r>
            <a:r>
              <a:rPr lang="en-US" altLang="zh-CN" dirty="0"/>
              <a:t> _b)   ///</a:t>
            </a:r>
          </a:p>
          <a:p>
            <a:r>
              <a:rPr lang="en-US" altLang="zh-CN" dirty="0"/>
              <a:t>(function y=</a:t>
            </a:r>
            <a:r>
              <a:rPr lang="en-US" altLang="zh-CN" dirty="0" err="1"/>
              <a:t>normalden</a:t>
            </a:r>
            <a:r>
              <a:rPr lang="en-US" altLang="zh-CN" dirty="0"/>
              <a:t>(x,10,1/</a:t>
            </a:r>
            <a:r>
              <a:rPr lang="en-US" altLang="zh-CN" dirty="0" err="1"/>
              <a:t>sqrt</a:t>
            </a:r>
            <a:r>
              <a:rPr lang="en-US" altLang="zh-CN" dirty="0"/>
              <a:t>(8)),range(5 15))</a:t>
            </a:r>
          </a:p>
          <a:p>
            <a:endParaRPr lang="vi-VN" altLang="zh-CN" dirty="0"/>
          </a:p>
        </p:txBody>
      </p:sp>
      <p:pic>
        <p:nvPicPr>
          <p:cNvPr id="267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2777" y="2892181"/>
            <a:ext cx="3631223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909165"/>
              </p:ext>
            </p:extLst>
          </p:nvPr>
        </p:nvGraphicFramePr>
        <p:xfrm>
          <a:off x="563534" y="1234157"/>
          <a:ext cx="7408458" cy="1140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180" name="公式" r:id="rId4" imgW="3136680" imgH="482400" progId="Equation.3">
                  <p:embed/>
                </p:oleObj>
              </mc:Choice>
              <mc:Fallback>
                <p:oleObj name="公式" r:id="rId4" imgW="31366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34" y="1234157"/>
                        <a:ext cx="7408458" cy="1140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8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 纲</a:t>
            </a:r>
          </a:p>
        </p:txBody>
      </p:sp>
      <p:sp>
        <p:nvSpPr>
          <p:cNvPr id="3" name="矩形 2"/>
          <p:cNvSpPr/>
          <p:nvPr/>
        </p:nvSpPr>
        <p:spPr>
          <a:xfrm>
            <a:off x="3115784" y="1416835"/>
            <a:ext cx="35696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二、随机变量及其分布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3115784" y="923219"/>
            <a:ext cx="33195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一、计量模型的本质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3115784" y="1954497"/>
            <a:ext cx="43201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三、估计量</a:t>
            </a:r>
            <a:endParaRPr lang="en-US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3115783" y="2480283"/>
            <a:ext cx="3569689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四、多元线性回归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3115783" y="2957562"/>
            <a:ext cx="35696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五、什么是内生性</a:t>
            </a:r>
            <a:endParaRPr lang="en-US" altLang="zh-CN" sz="2000" dirty="0"/>
          </a:p>
        </p:txBody>
      </p:sp>
      <p:sp>
        <p:nvSpPr>
          <p:cNvPr id="13" name="矩形 12"/>
          <p:cNvSpPr/>
          <p:nvPr/>
        </p:nvSpPr>
        <p:spPr>
          <a:xfrm>
            <a:off x="3115783" y="3484261"/>
            <a:ext cx="3569689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六、忽略内生性的后果</a:t>
            </a:r>
            <a:endParaRPr lang="en-US" altLang="zh-CN" sz="2000" dirty="0"/>
          </a:p>
        </p:txBody>
      </p:sp>
      <p:sp>
        <p:nvSpPr>
          <p:cNvPr id="15" name="矩形 14"/>
          <p:cNvSpPr/>
          <p:nvPr/>
        </p:nvSpPr>
        <p:spPr>
          <a:xfrm>
            <a:off x="3115782" y="4002339"/>
            <a:ext cx="3569689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七、内生性的来源</a:t>
            </a:r>
            <a:endParaRPr lang="en-US" altLang="zh-CN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3115782" y="4605719"/>
            <a:ext cx="3569689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八、如何应对内生性</a:t>
            </a:r>
            <a:endParaRPr lang="en-US" altLang="zh-CN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3115781" y="5144794"/>
            <a:ext cx="3569689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九、</a:t>
            </a:r>
            <a:r>
              <a:rPr lang="en-US" altLang="zh-CN" sz="2000" b="1" dirty="0"/>
              <a:t>ERM</a:t>
            </a:r>
            <a:r>
              <a:rPr lang="zh-CN" altLang="en-US" sz="2000" b="1" dirty="0"/>
              <a:t>原理</a:t>
            </a:r>
            <a:endParaRPr lang="en-US" altLang="zh-CN" sz="2000" b="1" dirty="0"/>
          </a:p>
        </p:txBody>
      </p:sp>
      <p:sp>
        <p:nvSpPr>
          <p:cNvPr id="18" name="矩形 17"/>
          <p:cNvSpPr/>
          <p:nvPr/>
        </p:nvSpPr>
        <p:spPr>
          <a:xfrm>
            <a:off x="3115781" y="5675103"/>
            <a:ext cx="3569689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十、</a:t>
            </a:r>
            <a:r>
              <a:rPr lang="en-US" altLang="zh-CN" sz="2000" b="1" dirty="0"/>
              <a:t>ERM</a:t>
            </a:r>
            <a:r>
              <a:rPr lang="zh-CN" altLang="en-US" sz="2000" b="1" dirty="0"/>
              <a:t>案例</a:t>
            </a:r>
            <a:endParaRPr lang="en-US" altLang="zh-CN" sz="20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094DD1-A5CA-F248-913E-10E845FF146B}"/>
              </a:ext>
            </a:extLst>
          </p:cNvPr>
          <p:cNvSpPr/>
          <p:nvPr/>
        </p:nvSpPr>
        <p:spPr>
          <a:xfrm>
            <a:off x="3115781" y="6277255"/>
            <a:ext cx="3569689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十一、方差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44113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43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t</a:t>
            </a:r>
            <a:r>
              <a:rPr lang="zh-CN" altLang="en-US" sz="3600" b="1" dirty="0">
                <a:solidFill>
                  <a:srgbClr val="0000FF"/>
                </a:solidFill>
              </a:rPr>
              <a:t>分布</a:t>
            </a:r>
            <a:endParaRPr lang="en-US" altLang="zh-CN" sz="3600" b="1" dirty="0">
              <a:solidFill>
                <a:srgbClr val="0000FF"/>
              </a:solidFill>
            </a:endParaRPr>
          </a:p>
        </p:txBody>
      </p:sp>
      <p:sp>
        <p:nvSpPr>
          <p:cNvPr id="268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8291" name="Object 3"/>
          <p:cNvGraphicFramePr>
            <a:graphicFrameLocks noChangeAspect="1"/>
          </p:cNvGraphicFramePr>
          <p:nvPr/>
        </p:nvGraphicFramePr>
        <p:xfrm>
          <a:off x="612775" y="1028700"/>
          <a:ext cx="4005263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62" name="Equation" r:id="rId3" imgW="2158920" imgH="1346040" progId="Equation.DSMT4">
                  <p:embed/>
                </p:oleObj>
              </mc:Choice>
              <mc:Fallback>
                <p:oleObj name="Equation" r:id="rId3" imgW="2158920" imgH="1346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1028700"/>
                        <a:ext cx="4005263" cy="250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8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303238"/>
              </p:ext>
            </p:extLst>
          </p:nvPr>
        </p:nvGraphicFramePr>
        <p:xfrm>
          <a:off x="104959" y="3694982"/>
          <a:ext cx="5767754" cy="168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63" name="Equation" r:id="rId5" imgW="3086100" imgH="901700" progId="Equation.DSMT4">
                  <p:embed/>
                </p:oleObj>
              </mc:Choice>
              <mc:Fallback>
                <p:oleObj name="Equation" r:id="rId5" imgW="3086100" imgH="901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59" y="3694982"/>
                        <a:ext cx="5767754" cy="16859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117174" y="886042"/>
            <a:ext cx="372678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 err="1"/>
              <a:t>tw</a:t>
            </a:r>
            <a:r>
              <a:rPr lang="en-US" altLang="zh-CN" b="1" dirty="0"/>
              <a:t> (function y=</a:t>
            </a:r>
            <a:r>
              <a:rPr lang="en-US" altLang="zh-CN" b="1" dirty="0" err="1"/>
              <a:t>tden</a:t>
            </a:r>
            <a:r>
              <a:rPr lang="en-US" altLang="zh-CN" b="1" dirty="0"/>
              <a:t>(8,x), range(-4 4))</a:t>
            </a:r>
          </a:p>
          <a:p>
            <a:r>
              <a:rPr lang="en-US" altLang="zh-CN" dirty="0"/>
              <a:t> di  </a:t>
            </a:r>
            <a:r>
              <a:rPr lang="en-US" altLang="zh-CN" dirty="0" err="1"/>
              <a:t>invttail</a:t>
            </a:r>
            <a:r>
              <a:rPr lang="en-US" altLang="zh-CN" dirty="0"/>
              <a:t>(100000,0.025)</a:t>
            </a:r>
            <a:endParaRPr lang="zh-CN" altLang="en-US" dirty="0"/>
          </a:p>
        </p:txBody>
      </p:sp>
      <p:pic>
        <p:nvPicPr>
          <p:cNvPr id="268298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75568" y="1546959"/>
            <a:ext cx="3568395" cy="261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6911328" y="2945396"/>
            <a:ext cx="58702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95%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887273" y="3587260"/>
            <a:ext cx="4302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/>
              <a:t>2.5%</a:t>
            </a:r>
            <a:endParaRPr lang="zh-CN" altLang="en-US" sz="800" dirty="0"/>
          </a:p>
        </p:txBody>
      </p:sp>
      <p:sp>
        <p:nvSpPr>
          <p:cNvPr id="13" name="矩形 12"/>
          <p:cNvSpPr/>
          <p:nvPr/>
        </p:nvSpPr>
        <p:spPr>
          <a:xfrm>
            <a:off x="7807569" y="3947718"/>
            <a:ext cx="6858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t</a:t>
            </a:r>
            <a:r>
              <a:rPr lang="en-US" altLang="zh-CN" b="1" baseline="-25000" dirty="0"/>
              <a:t>0.025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6038" y="5781578"/>
                <a:ext cx="9144000" cy="1050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0.025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0.025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8" y="5781578"/>
                <a:ext cx="9144000" cy="105041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 flipH="1" flipV="1">
            <a:off x="3372929" y="1380226"/>
            <a:ext cx="690113" cy="100322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2988836" y="1782161"/>
            <a:ext cx="1074206" cy="60128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372929" y="2398032"/>
            <a:ext cx="1902640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含两个未知参数</a:t>
            </a:r>
            <a:endParaRPr lang="en-US" altLang="zh-CN" b="1" dirty="0"/>
          </a:p>
          <a:p>
            <a:r>
              <a:rPr lang="zh-CN" altLang="en-US" b="1" dirty="0"/>
              <a:t>无法统计推断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373563" y="4970602"/>
            <a:ext cx="2380890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只含</a:t>
            </a:r>
            <a:r>
              <a:rPr lang="en-US" altLang="zh-CN" b="1" dirty="0"/>
              <a:t>1</a:t>
            </a:r>
            <a:r>
              <a:rPr lang="zh-CN" altLang="en-US" b="1" dirty="0"/>
              <a:t>个未知参数</a:t>
            </a:r>
            <a:endParaRPr lang="en-US" altLang="zh-CN" b="1" dirty="0"/>
          </a:p>
          <a:p>
            <a:r>
              <a:rPr lang="zh-CN" altLang="en-US" b="1" dirty="0"/>
              <a:t>且分布确定</a:t>
            </a:r>
            <a:endParaRPr lang="en-US" altLang="zh-CN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4572001" y="4456154"/>
            <a:ext cx="801562" cy="623496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5641675" y="5623291"/>
            <a:ext cx="379563" cy="68349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74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8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/>
      <p:bldP spid="13" grpId="0" animBg="1"/>
      <p:bldP spid="14" grpId="0" animBg="1"/>
      <p:bldP spid="19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" y="1516326"/>
            <a:ext cx="4698025" cy="2963008"/>
          </a:xfrm>
          <a:prstGeom prst="rect">
            <a:avLst/>
          </a:prstGeom>
          <a:noFill/>
          <a:ln>
            <a:noFill/>
          </a:ln>
        </p:spPr>
      </p:pic>
      <p:sp>
        <p:nvSpPr>
          <p:cNvPr id="270338" name="Rectangle 2"/>
          <p:cNvSpPr>
            <a:spLocks noChangeArrowheads="1"/>
          </p:cNvSpPr>
          <p:nvPr/>
        </p:nvSpPr>
        <p:spPr bwMode="auto">
          <a:xfrm>
            <a:off x="4767997" y="1479673"/>
            <a:ext cx="4376004" cy="54476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假设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模型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y=5+u~N(0,1)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drawnorm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lang="en-US" altLang="zh-CN" sz="12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u,n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(10)    clear</a:t>
            </a:r>
            <a:endParaRPr lang="en-US" altLang="zh-CN" sz="6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  y=5+u     //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生成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y,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其中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b=5</a:t>
            </a:r>
            <a:endParaRPr lang="en-US" altLang="zh-CN" sz="6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reg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y   //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一次回归分析</a:t>
            </a:r>
            <a:endParaRPr lang="en-US" altLang="zh-CN" sz="6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*100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次模拟分析</a:t>
            </a:r>
            <a:endParaRPr kumimoji="0" lang="en-US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capt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prog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drop  bb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prog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bb                       //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定义程序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生成一个标准差为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，样本容量为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100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的误差项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</a:t>
            </a:r>
            <a:endParaRPr lang="en-US" altLang="zh-CN" sz="6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drawnorm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u,n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(10)    clear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  y=5+u     //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生成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y,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其中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b=5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quietly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reg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y   //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回归分析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end     //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程序结束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将试验进行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100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次，得到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100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个系数和标准误估计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simulate  _b  _se, reps (100): bb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kdensity</a:t>
            </a: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_b    //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系数估计的分布</a:t>
            </a:r>
            <a:endParaRPr lang="en-US" altLang="zh-CN" sz="12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***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置信区间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  n=_n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*95%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置信区间的上限和下限，需借助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统计量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tlow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=_b-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invttail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(9,0.025)*_se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  thigh=_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b+invttail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(9,0.025)*_se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lang="zh-CN" altLang="en-US" sz="1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真值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是否在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95%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置信区间内，如不在标记为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 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tsign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=(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tlow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&lt;5 &amp; thigh&gt;5)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统计没有包括总体均值的子样本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95%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置信区间个数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tab 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tsign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图示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tw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rcapsym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thigh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tlow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n,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yline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(5) ||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rcapsym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thigh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tlow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n  if thigh&lt;5 |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tlow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&gt;5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4612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置信区间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86" y="4479334"/>
            <a:ext cx="4747847" cy="244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913" y="901097"/>
                <a:ext cx="8471620" cy="51129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𝑝𝑟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13" y="901097"/>
                <a:ext cx="8471620" cy="5112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16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27872" y="46123"/>
            <a:ext cx="6116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假设检验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01974"/>
            <a:ext cx="4427034" cy="660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情形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当原假设正确时</a:t>
            </a:r>
            <a:r>
              <a:rPr lang="en-US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H0=10</a:t>
            </a:r>
            <a:r>
              <a:rPr lang="zh-CN" altLang="en-US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试验</a:t>
            </a:r>
            <a:r>
              <a:rPr lang="it-IT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次，多少次拒绝？</a:t>
            </a: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capt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drop   bb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bb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u,n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 d  clear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y=10+u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quietly   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y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将上述抽样试验进行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次，得到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个样本均值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和标准误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  _b   _se, reps (100) : bb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   t=abs((_b-10)/_se)&gt;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invttail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(9,0.025)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  t </a:t>
            </a:r>
            <a:r>
              <a:rPr lang="en-US" altLang="zh-CN" sz="10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 //</a:t>
            </a:r>
            <a:r>
              <a:rPr lang="zh-CN" altLang="zh-CN" sz="10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其中的</a:t>
            </a:r>
            <a:r>
              <a:rPr lang="en-US" altLang="zh-CN" sz="10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1</a:t>
            </a:r>
            <a:r>
              <a:rPr lang="zh-CN" altLang="zh-CN" sz="10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表示在</a:t>
            </a:r>
            <a:r>
              <a:rPr lang="en-US" altLang="zh-CN" sz="10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100</a:t>
            </a:r>
            <a:r>
              <a:rPr lang="zh-CN" altLang="zh-CN" sz="10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次中拒绝原假设的次数。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情形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原假设</a:t>
            </a:r>
            <a:r>
              <a:rPr lang="zh-CN" altLang="en-US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</a:t>
            </a:r>
            <a:r>
              <a:rPr lang="en-US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H0=5</a:t>
            </a:r>
            <a:r>
              <a:rPr lang="zh-CN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，则抽样进行假设检验如下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capt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drop  bb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bb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u,n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 d   clear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y=10+u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quietly   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y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将上述抽样试验进行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次，得到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个样本均值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sz="10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和标准误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  _b   _se, reps (100): bb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   t=abs((_b-5)/_se)&gt;</a:t>
            </a:r>
            <a:r>
              <a:rPr lang="en-US" altLang="zh-CN" sz="1000" b="1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invttail</a:t>
            </a: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(9,0.025)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>
              <a:spcAft>
                <a:spcPts val="1000"/>
              </a:spcAft>
            </a:pPr>
            <a:r>
              <a:rPr lang="en-US" altLang="zh-CN" sz="1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  t</a:t>
            </a:r>
            <a:endParaRPr lang="zh-CN" altLang="zh-CN" sz="1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这时，我们</a:t>
            </a:r>
            <a:r>
              <a:rPr lang="en-US" altLang="zh-CN" sz="1000" dirty="0">
                <a:latin typeface="Times New Roman" panose="02020603050405020304" pitchFamily="18" charset="0"/>
              </a:rPr>
              <a:t>100</a:t>
            </a:r>
            <a:r>
              <a:rPr lang="zh-C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次地拒绝了原假设，认为原总体的均值不可能为</a:t>
            </a:r>
            <a:r>
              <a:rPr lang="en-US" altLang="zh-CN" sz="1000" dirty="0">
                <a:latin typeface="Times New Roman" panose="02020603050405020304" pitchFamily="18" charset="0"/>
              </a:rPr>
              <a:t>5</a:t>
            </a:r>
            <a:endParaRPr lang="zh-CN" altLang="en-US" sz="1000" dirty="0"/>
          </a:p>
        </p:txBody>
      </p:sp>
      <p:graphicFrame>
        <p:nvGraphicFramePr>
          <p:cNvPr id="272385" name="Object 1"/>
          <p:cNvGraphicFramePr>
            <a:graphicFrameLocks noChangeAspect="1"/>
          </p:cNvGraphicFramePr>
          <p:nvPr/>
        </p:nvGraphicFramePr>
        <p:xfrm>
          <a:off x="4338638" y="734524"/>
          <a:ext cx="48053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193" name="Equation" r:id="rId3" imgW="3035160" imgH="431640" progId="Equation.DSMT4">
                  <p:embed/>
                </p:oleObj>
              </mc:Choice>
              <mc:Fallback>
                <p:oleObj name="Equation" r:id="rId3" imgW="3035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638" y="734524"/>
                        <a:ext cx="4805362" cy="684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978998" y="3705971"/>
            <a:ext cx="360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</a:t>
            </a:r>
            <a:r>
              <a:rPr lang="en-US" altLang="zh-CN" b="1" baseline="30000" dirty="0"/>
              <a:t>*</a:t>
            </a:r>
            <a:endParaRPr lang="zh-CN" altLang="en-US" dirty="0"/>
          </a:p>
        </p:txBody>
      </p:sp>
      <p:pic>
        <p:nvPicPr>
          <p:cNvPr id="272387" name="Picture 3"/>
          <p:cNvPicPr>
            <a:picLocks noChangeAspect="1" noChangeArrowheads="1"/>
          </p:cNvPicPr>
          <p:nvPr/>
        </p:nvPicPr>
        <p:blipFill>
          <a:blip r:embed="rId5" cstate="print"/>
          <a:srcRect b="9474"/>
          <a:stretch>
            <a:fillRect/>
          </a:stretch>
        </p:blipFill>
        <p:spPr bwMode="auto">
          <a:xfrm>
            <a:off x="5106838" y="1418023"/>
            <a:ext cx="3591776" cy="237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8150447" y="3156411"/>
            <a:ext cx="773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P&gt;|t|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8222980" y="3530180"/>
            <a:ext cx="369277" cy="360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38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7034" y="4063357"/>
            <a:ext cx="38195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8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3346" y="5623036"/>
            <a:ext cx="4139324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0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回归命令</a:t>
            </a:r>
            <a:r>
              <a:rPr lang="zh-CN" altLang="en-US" sz="3200" b="1" dirty="0"/>
              <a:t>背后的公式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2166" y="1438506"/>
            <a:ext cx="1118272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54310" name="Object 6"/>
          <p:cNvGraphicFramePr>
            <a:graphicFrameLocks noChangeAspect="1"/>
          </p:cNvGraphicFramePr>
          <p:nvPr>
            <p:extLst/>
          </p:nvPr>
        </p:nvGraphicFramePr>
        <p:xfrm>
          <a:off x="579422" y="874414"/>
          <a:ext cx="7494061" cy="325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15" name="Equation" r:id="rId3" imgW="4863960" imgH="2108160" progId="Equation.DSMT4">
                  <p:embed/>
                </p:oleObj>
              </mc:Choice>
              <mc:Fallback>
                <p:oleObj name="Equation" r:id="rId3" imgW="4863960" imgH="2108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22" y="874414"/>
                        <a:ext cx="7494061" cy="3253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4311" name="Picture 7"/>
          <p:cNvPicPr>
            <a:picLocks noChangeAspect="1" noChangeArrowheads="1"/>
          </p:cNvPicPr>
          <p:nvPr/>
        </p:nvPicPr>
        <p:blipFill>
          <a:blip r:embed="rId5" cstate="print"/>
          <a:srcRect t="23032"/>
          <a:stretch>
            <a:fillRect/>
          </a:stretch>
        </p:blipFill>
        <p:spPr bwMode="auto">
          <a:xfrm>
            <a:off x="579422" y="4358065"/>
            <a:ext cx="7894622" cy="249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接连接符 3"/>
          <p:cNvCxnSpPr/>
          <p:nvPr/>
        </p:nvCxnSpPr>
        <p:spPr>
          <a:xfrm>
            <a:off x="602166" y="1984917"/>
            <a:ext cx="624468" cy="25201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30244" y="1540021"/>
            <a:ext cx="0" cy="4972291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746810" y="2386361"/>
            <a:ext cx="3858536" cy="3355016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3925230" y="1881554"/>
            <a:ext cx="3319632" cy="463075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850780" y="3508131"/>
            <a:ext cx="1418135" cy="30041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渐近正态性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338667" y="937672"/>
                <a:ext cx="8229600" cy="51305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zh-CN" altLang="en-US" sz="2400" dirty="0"/>
                  <a:t>若</a:t>
                </a:r>
                <a:r>
                  <a:rPr kumimoji="1" lang="en-US" altLang="zh-CN" sz="2400" dirty="0"/>
                  <a:t>u</a:t>
                </a:r>
                <a:r>
                  <a:rPr kumimoji="1" lang="zh-CN" altLang="en-US" sz="2400" dirty="0"/>
                  <a:t>服从正态分布，则估计量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1" lang="zh-CN" altLang="en-US" sz="2400" dirty="0"/>
                  <a:t>服从正态分布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7" y="937672"/>
                <a:ext cx="8229600" cy="513059"/>
              </a:xfrm>
              <a:prstGeom prst="rect">
                <a:avLst/>
              </a:prstGeom>
              <a:blipFill rotWithShape="0">
                <a:blip r:embed="rId3"/>
                <a:stretch>
                  <a:fillRect l="-1185" t="-19048" b="-13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01752"/>
              </p:ext>
            </p:extLst>
          </p:nvPr>
        </p:nvGraphicFramePr>
        <p:xfrm>
          <a:off x="1187694" y="1348749"/>
          <a:ext cx="4741863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78" name="公式" r:id="rId4" imgW="2222280" imgH="965160" progId="Equation.3">
                  <p:embed/>
                </p:oleObj>
              </mc:Choice>
              <mc:Fallback>
                <p:oleObj name="公式" r:id="rId4" imgW="22222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94" y="1348749"/>
                        <a:ext cx="4741863" cy="206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38667" y="3400610"/>
                <a:ext cx="8425921" cy="546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FF0000"/>
                    </a:solidFill>
                  </a:rPr>
                  <a:t>若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u</a:t>
                </a:r>
                <a:r>
                  <a:rPr kumimoji="1" lang="zh-CN" altLang="en-US" sz="2800" dirty="0">
                    <a:solidFill>
                      <a:srgbClr val="FF0000"/>
                    </a:solidFill>
                  </a:rPr>
                  <a:t>的分布未知（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S4</a:t>
                </a:r>
                <a:r>
                  <a:rPr kumimoji="1" lang="zh-CN" altLang="en-US" sz="2800" dirty="0">
                    <a:solidFill>
                      <a:srgbClr val="FF0000"/>
                    </a:solidFill>
                  </a:rPr>
                  <a:t>不成立），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1" lang="zh-CN" altLang="en-US" sz="2800" dirty="0">
                    <a:solidFill>
                      <a:srgbClr val="FF0000"/>
                    </a:solidFill>
                  </a:rPr>
                  <a:t>服从什么分布？</a:t>
                </a:r>
                <a:endParaRPr kumimoji="1" lang="en-US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7" y="3400610"/>
                <a:ext cx="8425921" cy="546560"/>
              </a:xfrm>
              <a:prstGeom prst="rect">
                <a:avLst/>
              </a:prstGeom>
              <a:blipFill rotWithShape="0">
                <a:blip r:embed="rId6"/>
                <a:stretch>
                  <a:fillRect l="-1520" t="-13333" b="-3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968639"/>
              </p:ext>
            </p:extLst>
          </p:nvPr>
        </p:nvGraphicFramePr>
        <p:xfrm>
          <a:off x="1081088" y="4749062"/>
          <a:ext cx="7085012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79" name="公式" r:id="rId7" imgW="2908080" imgH="736560" progId="Equation.3">
                  <p:embed/>
                </p:oleObj>
              </mc:Choice>
              <mc:Fallback>
                <p:oleObj name="公式" r:id="rId7" imgW="290808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749062"/>
                        <a:ext cx="7085012" cy="179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8666" y="4086755"/>
                <a:ext cx="880533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/>
                  <a:t>当样本很大时（</a:t>
                </a:r>
                <a:r>
                  <a:rPr kumimoji="1" lang="en-US" altLang="zh-CN" sz="2400" dirty="0"/>
                  <a:t>n&gt;30</a:t>
                </a:r>
                <a:r>
                  <a:rPr kumimoji="1" lang="zh-CN" altLang="en-US" sz="2400" dirty="0"/>
                  <a:t>），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1" lang="zh-CN" altLang="en-US" sz="2400" dirty="0"/>
                  <a:t>渐近服从正态分布，称渐近正态性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6" y="4086755"/>
                <a:ext cx="8805333" cy="481670"/>
              </a:xfrm>
              <a:prstGeom prst="rect">
                <a:avLst/>
              </a:prstGeom>
              <a:blipFill rotWithShape="0">
                <a:blip r:embed="rId9"/>
                <a:stretch>
                  <a:fillRect l="-1108" t="-12658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41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75676" y="3385910"/>
                <a:ext cx="7346000" cy="2317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一致</a:t>
                </a:r>
                <a:r>
                  <a:rPr lang="zh-CN" altLang="zh-CN" sz="2400" b="1" dirty="0"/>
                  <a:t>估计量是一类特殊的估计量，</a:t>
                </a:r>
                <a:r>
                  <a:rPr lang="zh-CN" altLang="en-US" sz="2400" b="1" dirty="0"/>
                  <a:t>当样本量趋于无穷时，其估计值趋于</a:t>
                </a:r>
                <a:r>
                  <a:rPr lang="zh-CN" altLang="zh-CN" sz="2400" b="1" dirty="0"/>
                  <a:t>参数真值。</a:t>
                </a:r>
                <a:endParaRPr lang="en-US" altLang="zh-CN" sz="2400" b="1" dirty="0"/>
              </a:p>
              <a:p>
                <a:pPr>
                  <a:lnSpc>
                    <a:spcPct val="120000"/>
                  </a:lnSpc>
                </a:pPr>
                <a:r>
                  <a:rPr lang="zh-CN" altLang="zh-CN" sz="2400" dirty="0"/>
                  <a:t>估计量的</a:t>
                </a:r>
                <a:r>
                  <a:rPr lang="zh-CN" altLang="en-US" sz="2400" dirty="0"/>
                  <a:t>一致</a:t>
                </a:r>
                <a:r>
                  <a:rPr lang="zh-CN" altLang="zh-CN" sz="2400" b="1" dirty="0"/>
                  <a:t>性评价的是估计法则的特性，而不是特定样本</a:t>
                </a:r>
                <a:r>
                  <a:rPr lang="zh-CN" altLang="zh-CN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对模型</a:t>
                </a:r>
                <a:r>
                  <a:rPr lang="en-US" altLang="zh-CN" sz="2400" dirty="0"/>
                  <a:t>y=β+u</a:t>
                </a:r>
                <a:r>
                  <a:rPr lang="zh-CN" altLang="en-US" sz="2400" dirty="0"/>
                  <a:t>，要使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的均值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CN" altLang="en-US" sz="2400" dirty="0"/>
                  <a:t>趋近于</a:t>
                </a:r>
                <a:r>
                  <a:rPr lang="en-US" altLang="zh-CN" sz="2400" dirty="0"/>
                  <a:t>β</a:t>
                </a:r>
                <a:r>
                  <a:rPr lang="zh-CN" altLang="en-US" sz="2400" dirty="0"/>
                  <a:t>，前提是</a:t>
                </a:r>
                <a:r>
                  <a:rPr lang="en-US" altLang="zh-CN" sz="2400" dirty="0" err="1"/>
                  <a:t>Eu</a:t>
                </a:r>
                <a:r>
                  <a:rPr lang="en-US" altLang="zh-CN" sz="2400" dirty="0"/>
                  <a:t>=0</a:t>
                </a: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6" y="3385910"/>
                <a:ext cx="7346000" cy="2317173"/>
              </a:xfrm>
              <a:prstGeom prst="rect">
                <a:avLst/>
              </a:prstGeom>
              <a:blipFill rotWithShape="0">
                <a:blip r:embed="rId3"/>
                <a:stretch>
                  <a:fillRect l="-1245" t="-1575" b="-3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83745"/>
              </p:ext>
            </p:extLst>
          </p:nvPr>
        </p:nvGraphicFramePr>
        <p:xfrm>
          <a:off x="1403350" y="1270000"/>
          <a:ext cx="5756275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02" name="公式" r:id="rId4" imgW="1765080" imgH="457200" progId="Equation.3">
                  <p:embed/>
                </p:oleObj>
              </mc:Choice>
              <mc:Fallback>
                <p:oleObj name="公式" r:id="rId4" imgW="1765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270000"/>
                        <a:ext cx="5756275" cy="149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第三部分要点小结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848789"/>
              </p:ext>
            </p:extLst>
          </p:nvPr>
        </p:nvGraphicFramePr>
        <p:xfrm>
          <a:off x="1300163" y="1263650"/>
          <a:ext cx="452596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147" name="公式" r:id="rId3" imgW="2082600" imgH="457200" progId="Equation.3">
                  <p:embed/>
                </p:oleObj>
              </mc:Choice>
              <mc:Fallback>
                <p:oleObj name="公式" r:id="rId3" imgW="2082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1263650"/>
                        <a:ext cx="4525962" cy="9937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71350" y="2614303"/>
            <a:ext cx="775885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估计量是</a:t>
            </a:r>
            <a:r>
              <a:rPr lang="zh-CN" altLang="zh-CN" sz="2800" b="1" dirty="0"/>
              <a:t>随机</a:t>
            </a:r>
            <a:r>
              <a:rPr lang="zh-CN" altLang="en-US" sz="2800" b="1" dirty="0"/>
              <a:t>变（向）</a:t>
            </a:r>
            <a:r>
              <a:rPr lang="zh-CN" altLang="zh-CN" sz="2800" b="1" dirty="0"/>
              <a:t>量</a:t>
            </a:r>
            <a:r>
              <a:rPr lang="zh-CN" altLang="en-US" sz="2800" b="1" dirty="0"/>
              <a:t>，是可观察变量的函数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1350" y="3554569"/>
            <a:ext cx="7398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一致估计量：依概率收敛到参数真值的估计量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896" y="4572487"/>
            <a:ext cx="811953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渐近正态估计量：依分布收敛到正态分布的估计量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1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586" y="1628800"/>
            <a:ext cx="8809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四、扩展到多元线性回归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BA35-BD0B-4090-BE42-29BF14639908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</p:spTree>
    <p:extLst>
      <p:ext uri="{BB962C8B-B14F-4D97-AF65-F5344CB8AC3E}">
        <p14:creationId xmlns:p14="http://schemas.microsoft.com/office/powerpoint/2010/main" val="197427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随机向量、均值阵与方差阵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07602"/>
              </p:ext>
            </p:extLst>
          </p:nvPr>
        </p:nvGraphicFramePr>
        <p:xfrm>
          <a:off x="406439" y="954585"/>
          <a:ext cx="38163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98" name="公式" r:id="rId3" imgW="2577960" imgH="698400" progId="Equation.3">
                  <p:embed/>
                </p:oleObj>
              </mc:Choice>
              <mc:Fallback>
                <p:oleObj name="公式" r:id="rId3" imgW="2577960" imgH="69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39" y="954585"/>
                        <a:ext cx="3816350" cy="10334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873518"/>
              </p:ext>
            </p:extLst>
          </p:nvPr>
        </p:nvGraphicFramePr>
        <p:xfrm>
          <a:off x="490477" y="2656734"/>
          <a:ext cx="30988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99" name="公式" r:id="rId5" imgW="2234880" imgH="482400" progId="Equation.3">
                  <p:embed/>
                </p:oleObj>
              </mc:Choice>
              <mc:Fallback>
                <p:oleObj name="公式" r:id="rId5" imgW="223488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477" y="2656734"/>
                        <a:ext cx="30988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152460"/>
              </p:ext>
            </p:extLst>
          </p:nvPr>
        </p:nvGraphicFramePr>
        <p:xfrm>
          <a:off x="490477" y="4622535"/>
          <a:ext cx="3505480" cy="376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00" name="公式" r:id="rId7" imgW="1892160" imgH="203040" progId="Equation.3">
                  <p:embed/>
                </p:oleObj>
              </mc:Choice>
              <mc:Fallback>
                <p:oleObj name="公式" r:id="rId7" imgW="1892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477" y="4622535"/>
                        <a:ext cx="3505480" cy="37675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014952"/>
              </p:ext>
            </p:extLst>
          </p:nvPr>
        </p:nvGraphicFramePr>
        <p:xfrm>
          <a:off x="208162" y="5166955"/>
          <a:ext cx="4541837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01" name="公式" r:id="rId9" imgW="3124080" imgH="965160" progId="Equation.3">
                  <p:embed/>
                </p:oleObj>
              </mc:Choice>
              <mc:Fallback>
                <p:oleObj name="公式" r:id="rId9" imgW="3124080" imgH="965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8162" y="5166955"/>
                        <a:ext cx="4541837" cy="140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21109"/>
              </p:ext>
            </p:extLst>
          </p:nvPr>
        </p:nvGraphicFramePr>
        <p:xfrm>
          <a:off x="5451355" y="941038"/>
          <a:ext cx="336073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02" name="公式" r:id="rId11" imgW="2425680" imgH="711000" progId="Equation.3">
                  <p:embed/>
                </p:oleObj>
              </mc:Choice>
              <mc:Fallback>
                <p:oleObj name="公式" r:id="rId11" imgW="242568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51355" y="941038"/>
                        <a:ext cx="3360738" cy="98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848044" y="3854783"/>
            <a:ext cx="4295956" cy="3046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mata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x=uniform(3,1)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rseed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x=round(uniform(3,5),0.1)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mean(x') '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variance(x')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67" y="3599454"/>
            <a:ext cx="3902295" cy="855418"/>
          </a:xfrm>
          <a:prstGeom prst="rect">
            <a:avLst/>
          </a:prstGeom>
        </p:spPr>
      </p:pic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312868"/>
              </p:ext>
            </p:extLst>
          </p:nvPr>
        </p:nvGraphicFramePr>
        <p:xfrm>
          <a:off x="5180739" y="2085372"/>
          <a:ext cx="3338056" cy="124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03" name="公式" r:id="rId14" imgW="2527200" imgH="939600" progId="Equation.3">
                  <p:embed/>
                </p:oleObj>
              </mc:Choice>
              <mc:Fallback>
                <p:oleObj name="公式" r:id="rId14" imgW="252720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80739" y="2085372"/>
                        <a:ext cx="3338056" cy="124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3496" y="3574324"/>
            <a:ext cx="1958104" cy="11263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6725" y="4789835"/>
            <a:ext cx="904875" cy="10300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96022" y="5909100"/>
            <a:ext cx="1958197" cy="98694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456795"/>
              </p:ext>
            </p:extLst>
          </p:nvPr>
        </p:nvGraphicFramePr>
        <p:xfrm>
          <a:off x="716695" y="2143961"/>
          <a:ext cx="3694540" cy="356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04" name="公式" r:id="rId19" imgW="2234880" imgH="215640" progId="Equation.3">
                  <p:embed/>
                </p:oleObj>
              </mc:Choice>
              <mc:Fallback>
                <p:oleObj name="公式" r:id="rId19" imgW="223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6695" y="2143961"/>
                        <a:ext cx="3694540" cy="3568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716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基于矩阵均值的回归系数计算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77563" y="902820"/>
            <a:ext cx="5124099" cy="5940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x1 x2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 clear seed(1)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y=x1+x2+u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x1x1=x1*x1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x1x2=x1*x2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x2x1=x2*x1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x2x2=x2*x2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****************************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tabstat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x1x1  x1x2 x2x1  x2x2,save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xx=r(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StatTotal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mxx=(xx[1,1],xx[1,2]\ xx[1,3],xx[1,4]) 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matlist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mxx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**********************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x1y=x1*y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x2y=x2*y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tabstat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x1y x2y,save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mxy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StatTotal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b=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invsym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(mxx)*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mxy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matlist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x1 x2,nocon robust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392122"/>
              </p:ext>
            </p:extLst>
          </p:nvPr>
        </p:nvGraphicFramePr>
        <p:xfrm>
          <a:off x="103777" y="2033204"/>
          <a:ext cx="345281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2" name="公式" r:id="rId3" imgW="2082600" imgH="482400" progId="Equation.3">
                  <p:embed/>
                </p:oleObj>
              </mc:Choice>
              <mc:Fallback>
                <p:oleObj name="公式" r:id="rId3" imgW="20826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77" y="2033204"/>
                        <a:ext cx="345281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3172404" y="6157648"/>
            <a:ext cx="730406" cy="1618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52" y="4062308"/>
            <a:ext cx="1963947" cy="14573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638" y="5567757"/>
            <a:ext cx="2139361" cy="1228688"/>
          </a:xfrm>
          <a:prstGeom prst="rect">
            <a:avLst/>
          </a:prstGeom>
        </p:spPr>
      </p:pic>
      <p:cxnSp>
        <p:nvCxnSpPr>
          <p:cNvPr id="40" name="直接箭头连接符 39"/>
          <p:cNvCxnSpPr>
            <a:endCxn id="35" idx="1"/>
          </p:cNvCxnSpPr>
          <p:nvPr/>
        </p:nvCxnSpPr>
        <p:spPr>
          <a:xfrm flipV="1">
            <a:off x="5874589" y="6182101"/>
            <a:ext cx="1130049" cy="33666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6439612" y="5158597"/>
            <a:ext cx="953226" cy="7458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56589" y="2167467"/>
            <a:ext cx="385460" cy="8825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</p:cNvCxnSpPr>
          <p:nvPr/>
        </p:nvCxnSpPr>
        <p:spPr>
          <a:xfrm>
            <a:off x="2529924" y="3482968"/>
            <a:ext cx="1372886" cy="489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3"/>
          </p:cNvCxnSpPr>
          <p:nvPr/>
        </p:nvCxnSpPr>
        <p:spPr>
          <a:xfrm>
            <a:off x="2617237" y="5125554"/>
            <a:ext cx="1324812" cy="27032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5" idx="3"/>
          </p:cNvCxnSpPr>
          <p:nvPr/>
        </p:nvCxnSpPr>
        <p:spPr>
          <a:xfrm>
            <a:off x="2591990" y="4329486"/>
            <a:ext cx="1310820" cy="5716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600454"/>
              </p:ext>
            </p:extLst>
          </p:nvPr>
        </p:nvGraphicFramePr>
        <p:xfrm>
          <a:off x="359708" y="958111"/>
          <a:ext cx="1332457" cy="379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3" name="公式" r:id="rId7" imgW="711000" imgH="203040" progId="Equation.3">
                  <p:embed/>
                </p:oleObj>
              </mc:Choice>
              <mc:Fallback>
                <p:oleObj name="公式" r:id="rId7" imgW="711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08" y="958111"/>
                        <a:ext cx="1332457" cy="3796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940173"/>
              </p:ext>
            </p:extLst>
          </p:nvPr>
        </p:nvGraphicFramePr>
        <p:xfrm>
          <a:off x="14093" y="6319533"/>
          <a:ext cx="3735226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4" name="公式" r:id="rId9" imgW="2387520" imgH="241200" progId="Equation.3">
                  <p:embed/>
                </p:oleObj>
              </mc:Choice>
              <mc:Fallback>
                <p:oleObj name="公式" r:id="rId9" imgW="2387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3" y="6319533"/>
                        <a:ext cx="3735226" cy="3984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633483"/>
              </p:ext>
            </p:extLst>
          </p:nvPr>
        </p:nvGraphicFramePr>
        <p:xfrm>
          <a:off x="678899" y="3088474"/>
          <a:ext cx="185102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5" name="公式" r:id="rId11" imgW="1193760" imgH="507960" progId="Equation.3">
                  <p:embed/>
                </p:oleObj>
              </mc:Choice>
              <mc:Fallback>
                <p:oleObj name="公式" r:id="rId11" imgW="119376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8899" y="3088474"/>
                        <a:ext cx="1851025" cy="78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725137"/>
              </p:ext>
            </p:extLst>
          </p:nvPr>
        </p:nvGraphicFramePr>
        <p:xfrm>
          <a:off x="1667370" y="3990376"/>
          <a:ext cx="924620" cy="678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6" name="公式" r:id="rId13" imgW="711000" imgH="482400" progId="Equation.3">
                  <p:embed/>
                </p:oleObj>
              </mc:Choice>
              <mc:Fallback>
                <p:oleObj name="公式" r:id="rId13" imgW="7110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7370" y="3990376"/>
                        <a:ext cx="924620" cy="678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545580"/>
              </p:ext>
            </p:extLst>
          </p:nvPr>
        </p:nvGraphicFramePr>
        <p:xfrm>
          <a:off x="1604412" y="4745348"/>
          <a:ext cx="10128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7" name="公式" r:id="rId15" imgW="711000" imgH="533160" progId="Equation.3">
                  <p:embed/>
                </p:oleObj>
              </mc:Choice>
              <mc:Fallback>
                <p:oleObj name="公式" r:id="rId15" imgW="711000" imgH="533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04412" y="4745348"/>
                        <a:ext cx="101282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852809"/>
              </p:ext>
            </p:extLst>
          </p:nvPr>
        </p:nvGraphicFramePr>
        <p:xfrm>
          <a:off x="2359988" y="843870"/>
          <a:ext cx="887412" cy="730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8" name="公式" r:id="rId17" imgW="558720" imgH="482400" progId="Equation.3">
                  <p:embed/>
                </p:oleObj>
              </mc:Choice>
              <mc:Fallback>
                <p:oleObj name="公式" r:id="rId17" imgW="55872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59988" y="843870"/>
                        <a:ext cx="887412" cy="730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572118"/>
              </p:ext>
            </p:extLst>
          </p:nvPr>
        </p:nvGraphicFramePr>
        <p:xfrm>
          <a:off x="186709" y="1518736"/>
          <a:ext cx="1918492" cy="40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9" name="公式" r:id="rId19" imgW="952200" imgH="203040" progId="Equation.3">
                  <p:embed/>
                </p:oleObj>
              </mc:Choice>
              <mc:Fallback>
                <p:oleObj name="公式" r:id="rId19" imgW="9522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6709" y="1518736"/>
                        <a:ext cx="1918492" cy="408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419166"/>
              </p:ext>
            </p:extLst>
          </p:nvPr>
        </p:nvGraphicFramePr>
        <p:xfrm>
          <a:off x="84297" y="5567757"/>
          <a:ext cx="2959863" cy="641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80" name="公式" r:id="rId21" imgW="2108160" imgH="457200" progId="Equation.3">
                  <p:embed/>
                </p:oleObj>
              </mc:Choice>
              <mc:Fallback>
                <p:oleObj name="公式" r:id="rId21" imgW="21081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4297" y="5567757"/>
                        <a:ext cx="2959863" cy="641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75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519275"/>
            <a:ext cx="8809414" cy="166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一、计量模型的本质</a:t>
            </a:r>
            <a:endParaRPr lang="en-US" altLang="zh-CN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450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085611"/>
              </p:ext>
            </p:extLst>
          </p:nvPr>
        </p:nvGraphicFramePr>
        <p:xfrm>
          <a:off x="5846718" y="2583263"/>
          <a:ext cx="2148057" cy="812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83" name="公式" r:id="rId3" imgW="1346040" imgH="507960" progId="Equation.3">
                  <p:embed/>
                </p:oleObj>
              </mc:Choice>
              <mc:Fallback>
                <p:oleObj name="公式" r:id="rId3" imgW="13460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18" y="2583263"/>
                        <a:ext cx="2148057" cy="8127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74467" y="74405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渐近正态性与渐近方差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00090" y="877541"/>
            <a:ext cx="34678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81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82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多元</a:t>
            </a: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Lindeberg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-Levy CLT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5417"/>
              </p:ext>
            </p:extLst>
          </p:nvPr>
        </p:nvGraphicFramePr>
        <p:xfrm>
          <a:off x="4012362" y="1358780"/>
          <a:ext cx="366871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84" name="公式" r:id="rId5" imgW="2565360" imgH="711000" progId="Equation.3">
                  <p:embed/>
                </p:oleObj>
              </mc:Choice>
              <mc:Fallback>
                <p:oleObj name="公式" r:id="rId5" imgW="2565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362" y="1358780"/>
                        <a:ext cx="3668713" cy="1033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349779"/>
              </p:ext>
            </p:extLst>
          </p:nvPr>
        </p:nvGraphicFramePr>
        <p:xfrm>
          <a:off x="5334000" y="4629150"/>
          <a:ext cx="3665538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85" name="公式" r:id="rId7" imgW="2031840" imgH="507960" progId="Equation.3">
                  <p:embed/>
                </p:oleObj>
              </mc:Choice>
              <mc:Fallback>
                <p:oleObj name="公式" r:id="rId7" imgW="20318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629150"/>
                        <a:ext cx="3665538" cy="919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307969" y="4522287"/>
          <a:ext cx="4205554" cy="76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86" name="公式" r:id="rId9" imgW="2806560" imgH="507960" progId="Equation.3">
                  <p:embed/>
                </p:oleObj>
              </mc:Choice>
              <mc:Fallback>
                <p:oleObj name="公式" r:id="rId9" imgW="280656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969" y="4522287"/>
                        <a:ext cx="4205554" cy="761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872064" y="899504"/>
          <a:ext cx="1337757" cy="38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87" name="公式" r:id="rId11" imgW="711000" imgH="203040" progId="Equation.3">
                  <p:embed/>
                </p:oleObj>
              </mc:Choice>
              <mc:Fallback>
                <p:oleObj name="公式" r:id="rId11" imgW="7110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2064" y="899504"/>
                        <a:ext cx="1337757" cy="38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935038" y="1441450"/>
          <a:ext cx="1354137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88" name="公式" r:id="rId13" imgW="1091880" imgH="1117440" progId="Equation.3">
                  <p:embed/>
                </p:oleObj>
              </mc:Choice>
              <mc:Fallback>
                <p:oleObj name="公式" r:id="rId13" imgW="1091880" imgH="1117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5038" y="1441450"/>
                        <a:ext cx="1354137" cy="138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085235"/>
              </p:ext>
            </p:extLst>
          </p:nvPr>
        </p:nvGraphicFramePr>
        <p:xfrm>
          <a:off x="1368372" y="5711597"/>
          <a:ext cx="1841606" cy="411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89" name="公式" r:id="rId15" imgW="1079280" imgH="241200" progId="Equation.3">
                  <p:embed/>
                </p:oleObj>
              </mc:Choice>
              <mc:Fallback>
                <p:oleObj name="公式" r:id="rId15" imgW="1079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68372" y="5711597"/>
                        <a:ext cx="1841606" cy="411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180975" y="2827338"/>
          <a:ext cx="508793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90" name="公式" r:id="rId17" imgW="3771720" imgH="939600" progId="Equation.3">
                  <p:embed/>
                </p:oleObj>
              </mc:Choice>
              <mc:Fallback>
                <p:oleObj name="公式" r:id="rId17" imgW="37717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0975" y="2827338"/>
                        <a:ext cx="5087938" cy="126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713248"/>
              </p:ext>
            </p:extLst>
          </p:nvPr>
        </p:nvGraphicFramePr>
        <p:xfrm>
          <a:off x="5716983" y="3689081"/>
          <a:ext cx="3282555" cy="405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791" name="公式" r:id="rId19" imgW="1955520" imgH="241200" progId="Equation.3">
                  <p:embed/>
                </p:oleObj>
              </mc:Choice>
              <mc:Fallback>
                <p:oleObj name="公式" r:id="rId19" imgW="19555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16983" y="3689081"/>
                        <a:ext cx="3282555" cy="405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854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467" y="74405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渐近方差的估计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12165"/>
              </p:ext>
            </p:extLst>
          </p:nvPr>
        </p:nvGraphicFramePr>
        <p:xfrm>
          <a:off x="274466" y="876875"/>
          <a:ext cx="22367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769" name="公式" r:id="rId3" imgW="1460160" imgH="241200" progId="Equation.3">
                  <p:embed/>
                </p:oleObj>
              </mc:Choice>
              <mc:Fallback>
                <p:oleObj name="公式" r:id="rId3" imgW="1460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66" y="876875"/>
                        <a:ext cx="2236788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903399"/>
              </p:ext>
            </p:extLst>
          </p:nvPr>
        </p:nvGraphicFramePr>
        <p:xfrm>
          <a:off x="288346" y="1404489"/>
          <a:ext cx="3538409" cy="76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770" name="公式" r:id="rId5" imgW="2298600" imgH="507960" progId="Equation.3">
                  <p:embed/>
                </p:oleObj>
              </mc:Choice>
              <mc:Fallback>
                <p:oleObj name="公式" r:id="rId5" imgW="22986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46" y="1404489"/>
                        <a:ext cx="3538409" cy="76391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37271"/>
              </p:ext>
            </p:extLst>
          </p:nvPr>
        </p:nvGraphicFramePr>
        <p:xfrm>
          <a:off x="274466" y="4498542"/>
          <a:ext cx="2608263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771" name="公式" r:id="rId7" imgW="1536480" imgH="761760" progId="Equation.3">
                  <p:embed/>
                </p:oleObj>
              </mc:Choice>
              <mc:Fallback>
                <p:oleObj name="公式" r:id="rId7" imgW="15364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66" y="4498542"/>
                        <a:ext cx="2608263" cy="1304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65681" y="4016597"/>
            <a:ext cx="1677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232067"/>
              </p:ext>
            </p:extLst>
          </p:nvPr>
        </p:nvGraphicFramePr>
        <p:xfrm>
          <a:off x="116833" y="6028693"/>
          <a:ext cx="388143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772" name="公式" r:id="rId9" imgW="2286000" imgH="393480" progId="Equation.3">
                  <p:embed/>
                </p:oleObj>
              </mc:Choice>
              <mc:Fallback>
                <p:oleObj name="公式" r:id="rId9" imgW="2286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33" y="6028693"/>
                        <a:ext cx="3881437" cy="6731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877563" y="902820"/>
            <a:ext cx="5266437" cy="4708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继续上一个程序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x1 x2,nocon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//robust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uh,res 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残差</a:t>
            </a:r>
            <a:endParaRPr lang="nl-N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v1=x1*uh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//v1=x1u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的估计</a:t>
            </a:r>
            <a:endParaRPr lang="nl-N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v2=x2*uh       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v11=v1*v1      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v12=v1*v2    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v21=v1*v2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v22=v2*v2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tabstat v11 v12 v21 v22,save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计算均值</a:t>
            </a:r>
            <a:endParaRPr lang="nl-N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v=r(StatTotal) 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mv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=(v[1,1],v[1,2]\ v[1,3],v[1,4]) 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Vr=invsym(mxx)*mvv*invsym(mxx)/(10-2)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matlist Vr </a:t>
            </a:r>
          </a:p>
          <a:p>
            <a:r>
              <a:rPr lang="nl-N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matlist e(V)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回归命令所得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方差</a:t>
            </a:r>
            <a:endParaRPr lang="nl-N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188622"/>
              </p:ext>
            </p:extLst>
          </p:nvPr>
        </p:nvGraphicFramePr>
        <p:xfrm>
          <a:off x="655638" y="2317750"/>
          <a:ext cx="1422400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773" name="公式" r:id="rId11" imgW="1054080" imgH="1218960" progId="Equation.3">
                  <p:embed/>
                </p:oleObj>
              </mc:Choice>
              <mc:Fallback>
                <p:oleObj name="公式" r:id="rId11" imgW="1054080" imgH="1218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638" y="2317750"/>
                        <a:ext cx="1422400" cy="164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2734" y="5759284"/>
            <a:ext cx="2419350" cy="107632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1345721" y="2281021"/>
            <a:ext cx="2652549" cy="51393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094478" y="3742713"/>
            <a:ext cx="1826269" cy="67680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183134" y="4811552"/>
            <a:ext cx="768327" cy="112588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1694" y="5803467"/>
            <a:ext cx="24574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467" y="74405"/>
            <a:ext cx="859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同方差假设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OLS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默认方差的估计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52091" y="13348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527772"/>
              </p:ext>
            </p:extLst>
          </p:nvPr>
        </p:nvGraphicFramePr>
        <p:xfrm>
          <a:off x="274467" y="896184"/>
          <a:ext cx="3665411" cy="91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52" name="公式" r:id="rId3" imgW="2031840" imgH="507960" progId="Equation.3">
                  <p:embed/>
                </p:oleObj>
              </mc:Choice>
              <mc:Fallback>
                <p:oleObj name="公式" r:id="rId3" imgW="20318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67" y="896184"/>
                        <a:ext cx="3665411" cy="919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240559"/>
              </p:ext>
            </p:extLst>
          </p:nvPr>
        </p:nvGraphicFramePr>
        <p:xfrm>
          <a:off x="274467" y="2535229"/>
          <a:ext cx="358775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53" name="公式" r:id="rId5" imgW="2158920" imgH="1384200" progId="Equation.3">
                  <p:embed/>
                </p:oleObj>
              </mc:Choice>
              <mc:Fallback>
                <p:oleObj name="公式" r:id="rId5" imgW="2158920" imgH="13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67" y="2535229"/>
                        <a:ext cx="3587750" cy="2305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19100" y="2019579"/>
            <a:ext cx="1630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同方差假设</a:t>
            </a:r>
            <a:endParaRPr lang="zh-CN" altLang="en-US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28031"/>
              </p:ext>
            </p:extLst>
          </p:nvPr>
        </p:nvGraphicFramePr>
        <p:xfrm>
          <a:off x="552091" y="5118654"/>
          <a:ext cx="224155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54" name="公式" r:id="rId7" imgW="1320480" imgH="660240" progId="Equation.3">
                  <p:embed/>
                </p:oleObj>
              </mc:Choice>
              <mc:Fallback>
                <p:oleObj name="公式" r:id="rId7" imgW="132048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091" y="5118654"/>
                        <a:ext cx="2241550" cy="1130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217503" y="1018329"/>
            <a:ext cx="4784160" cy="3477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继续上一个程序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默认回归方差估计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x1 x2,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nocon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uhuh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=uh*uh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uhuh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muhuh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=r(mean)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Vo=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invsym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(mxx)*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muhuh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/(10-2)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matlist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 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matlist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e(V)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回归命令所得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方差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(Vo)</a:t>
            </a:r>
          </a:p>
          <a:p>
            <a:r>
              <a:rPr lang="it-IT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sqrt(Vo[1,1]),sqrt(Vo[2,2])   //se:Std.Err</a:t>
            </a:r>
          </a:p>
          <a:p>
            <a:r>
              <a:rPr lang="it-IT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.20276655      .16676893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0854" y="4612409"/>
            <a:ext cx="2800350" cy="22098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2793641" y="2863970"/>
            <a:ext cx="1423862" cy="266556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8975" y="5874845"/>
            <a:ext cx="21050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9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第四部分要点小结</a:t>
            </a:r>
          </a:p>
        </p:txBody>
      </p:sp>
      <p:sp>
        <p:nvSpPr>
          <p:cNvPr id="11" name="矩形 10"/>
          <p:cNvSpPr/>
          <p:nvPr/>
        </p:nvSpPr>
        <p:spPr>
          <a:xfrm>
            <a:off x="402046" y="1863192"/>
            <a:ext cx="8480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大数定理可通过逐个元素应用到随机向量或随机矩阵</a:t>
            </a:r>
            <a:endParaRPr lang="en-US" altLang="zh-CN" sz="2800" b="1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2737"/>
              </p:ext>
            </p:extLst>
          </p:nvPr>
        </p:nvGraphicFramePr>
        <p:xfrm>
          <a:off x="743369" y="3148838"/>
          <a:ext cx="72548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448" name="公式" r:id="rId3" imgW="3466800" imgH="457200" progId="Equation.3">
                  <p:embed/>
                </p:oleObj>
              </mc:Choice>
              <mc:Fallback>
                <p:oleObj name="公式" r:id="rId3" imgW="3466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3369" y="3148838"/>
                        <a:ext cx="7254875" cy="9556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5804"/>
              </p:ext>
            </p:extLst>
          </p:nvPr>
        </p:nvGraphicFramePr>
        <p:xfrm>
          <a:off x="1265658" y="4584820"/>
          <a:ext cx="452596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449" name="公式" r:id="rId5" imgW="2082600" imgH="457200" progId="Equation.3">
                  <p:embed/>
                </p:oleObj>
              </mc:Choice>
              <mc:Fallback>
                <p:oleObj name="公式" r:id="rId5" imgW="2082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658" y="4584820"/>
                        <a:ext cx="4525962" cy="9937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3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586" y="1772215"/>
            <a:ext cx="8809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五、什么是内生性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BA35-BD0B-4090-BE42-29BF14639908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</p:spTree>
    <p:extLst>
      <p:ext uri="{BB962C8B-B14F-4D97-AF65-F5344CB8AC3E}">
        <p14:creationId xmlns:p14="http://schemas.microsoft.com/office/powerpoint/2010/main" val="15746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7999" y="650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内生变量：与误差项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的自变量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81227"/>
              </p:ext>
            </p:extLst>
          </p:nvPr>
        </p:nvGraphicFramePr>
        <p:xfrm>
          <a:off x="1260565" y="1103435"/>
          <a:ext cx="47767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8" name="公式" r:id="rId3" imgW="1752480" imgH="228600" progId="Equation.3">
                  <p:embed/>
                </p:oleObj>
              </mc:Choice>
              <mc:Fallback>
                <p:oleObj name="公式" r:id="rId3" imgW="1752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0565" y="1103435"/>
                        <a:ext cx="4776788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3832284" y="1994130"/>
            <a:ext cx="5180961" cy="55976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为内生变量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endogenous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variables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32284" y="2607457"/>
            <a:ext cx="3595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为外生变量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exogenous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993431"/>
              </p:ext>
            </p:extLst>
          </p:nvPr>
        </p:nvGraphicFramePr>
        <p:xfrm>
          <a:off x="1218421" y="4083050"/>
          <a:ext cx="495141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9" name="公式" r:id="rId5" imgW="1955520" imgH="228600" progId="Equation.3">
                  <p:embed/>
                </p:oleObj>
              </mc:Choice>
              <mc:Fallback>
                <p:oleObj name="公式" r:id="rId5" imgW="1955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8421" y="4083050"/>
                        <a:ext cx="4951413" cy="5778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924804"/>
              </p:ext>
            </p:extLst>
          </p:nvPr>
        </p:nvGraphicFramePr>
        <p:xfrm>
          <a:off x="1218421" y="4846638"/>
          <a:ext cx="41481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0" name="公式" r:id="rId7" imgW="1701720" imgH="431640" progId="Equation.3">
                  <p:embed/>
                </p:oleObj>
              </mc:Choice>
              <mc:Fallback>
                <p:oleObj name="公式" r:id="rId7" imgW="17017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8421" y="4846638"/>
                        <a:ext cx="41481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233539" y="3394003"/>
            <a:ext cx="3595232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不相关与协方差为零等价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767675"/>
              </p:ext>
            </p:extLst>
          </p:nvPr>
        </p:nvGraphicFramePr>
        <p:xfrm>
          <a:off x="1233539" y="1948996"/>
          <a:ext cx="2399612" cy="599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1" name="公式" r:id="rId9" imgW="914400" imgH="228600" progId="Equation.3">
                  <p:embed/>
                </p:oleObj>
              </mc:Choice>
              <mc:Fallback>
                <p:oleObj name="公式" r:id="rId9" imgW="914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33539" y="1948996"/>
                        <a:ext cx="2399612" cy="59990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159346"/>
              </p:ext>
            </p:extLst>
          </p:nvPr>
        </p:nvGraphicFramePr>
        <p:xfrm>
          <a:off x="1218421" y="2734637"/>
          <a:ext cx="2354983" cy="60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2" name="公式" r:id="rId11" imgW="939600" imgH="241200" progId="Equation.3">
                  <p:embed/>
                </p:oleObj>
              </mc:Choice>
              <mc:Fallback>
                <p:oleObj name="公式" r:id="rId11" imgW="939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18421" y="2734637"/>
                        <a:ext cx="2354983" cy="604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7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85" y="847888"/>
            <a:ext cx="4511615" cy="3757638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701826"/>
              </p:ext>
            </p:extLst>
          </p:nvPr>
        </p:nvGraphicFramePr>
        <p:xfrm>
          <a:off x="0" y="1425496"/>
          <a:ext cx="4461511" cy="935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55" name="公式" r:id="rId4" imgW="2603160" imgH="545760" progId="Equation.3">
                  <p:embed/>
                </p:oleObj>
              </mc:Choice>
              <mc:Fallback>
                <p:oleObj name="公式" r:id="rId4" imgW="2603160" imgH="545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425496"/>
                        <a:ext cx="4461511" cy="935829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77999" y="65033"/>
            <a:ext cx="8966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相关性的含义：以二元正态分布为例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63706" y="5226784"/>
            <a:ext cx="4101201" cy="16312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ssc</a:t>
            </a:r>
            <a:r>
              <a:rPr lang="en-US" altLang="zh-CN" sz="2000" dirty="0"/>
              <a:t> install scat3</a:t>
            </a:r>
          </a:p>
          <a:p>
            <a:r>
              <a:rPr lang="zh-CN" altLang="en-US" sz="2000" dirty="0"/>
              <a:t>drawnorm x y, n(100000) clear  </a:t>
            </a:r>
            <a:endParaRPr lang="en-US" altLang="zh-CN" sz="2000" dirty="0"/>
          </a:p>
          <a:p>
            <a:r>
              <a:rPr lang="zh-CN" altLang="en-US" sz="2000" dirty="0"/>
              <a:t>g f=0.5/_pi*exp(-0.5*(x^2+y^2</a:t>
            </a:r>
            <a:endParaRPr lang="en-US" altLang="zh-CN" sz="2000" dirty="0"/>
          </a:p>
          <a:p>
            <a:r>
              <a:rPr lang="zh-CN" altLang="en-US" sz="2000" dirty="0"/>
              <a:t>scat3 x y f,ms(p) mcolor(gold)  </a:t>
            </a:r>
            <a:r>
              <a:rPr lang="en-US" altLang="zh-CN" sz="2000" dirty="0"/>
              <a:t>/// </a:t>
            </a:r>
            <a:r>
              <a:rPr lang="zh-CN" altLang="en-US" sz="2000" dirty="0"/>
              <a:t>shadow(msize(0))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079866"/>
              </p:ext>
            </p:extLst>
          </p:nvPr>
        </p:nvGraphicFramePr>
        <p:xfrm>
          <a:off x="0" y="4011288"/>
          <a:ext cx="5063706" cy="284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56" name="公式" r:id="rId6" imgW="3365280" imgH="1968480" progId="Equation.3">
                  <p:embed/>
                </p:oleObj>
              </mc:Choice>
              <mc:Fallback>
                <p:oleObj name="公式" r:id="rId6" imgW="3365280" imgH="1968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4011288"/>
                        <a:ext cx="5063706" cy="28467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155235"/>
              </p:ext>
            </p:extLst>
          </p:nvPr>
        </p:nvGraphicFramePr>
        <p:xfrm>
          <a:off x="3523" y="2650227"/>
          <a:ext cx="45434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57" name="公式" r:id="rId8" imgW="3327120" imgH="457200" progId="Equation.3">
                  <p:embed/>
                </p:oleObj>
              </mc:Choice>
              <mc:Fallback>
                <p:oleObj name="公式" r:id="rId8" imgW="33271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23" y="2650227"/>
                        <a:ext cx="4543425" cy="622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0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7999" y="65033"/>
                <a:ext cx="9144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不相关与联合分布：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endPara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9" y="65033"/>
                <a:ext cx="9144000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8473" y="2149547"/>
            <a:ext cx="5794358" cy="4708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x=8*uniform()-4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y=8*uniform()-4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f=1/(2*_pi*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(1-p^2))*  ///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(-(x^2-2*p*x*y+y^2)/(2*(1-p^2)))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n=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(10000*f)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 x    //x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的散点图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[w=n] 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相关系数为零的标准二元正态分布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818759"/>
              </p:ext>
            </p:extLst>
          </p:nvPr>
        </p:nvGraphicFramePr>
        <p:xfrm>
          <a:off x="315802" y="1465083"/>
          <a:ext cx="52197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55" name="公式" r:id="rId4" imgW="3822480" imgH="545760" progId="Equation.3">
                  <p:embed/>
                </p:oleObj>
              </mc:Choice>
              <mc:Fallback>
                <p:oleObj name="公式" r:id="rId4" imgW="3822480" imgH="545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802" y="1465083"/>
                        <a:ext cx="5219700" cy="74453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825" y="786900"/>
            <a:ext cx="3258176" cy="28534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825" y="3769743"/>
            <a:ext cx="3258175" cy="3088257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5667555" y="5513194"/>
            <a:ext cx="698739" cy="9570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3536830" y="3081731"/>
            <a:ext cx="2550040" cy="312066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222196"/>
              </p:ext>
            </p:extLst>
          </p:nvPr>
        </p:nvGraphicFramePr>
        <p:xfrm>
          <a:off x="1016572" y="808155"/>
          <a:ext cx="31734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56" name="公式" r:id="rId8" imgW="2323800" imgH="457200" progId="Equation.3">
                  <p:embed/>
                </p:oleObj>
              </mc:Choice>
              <mc:Fallback>
                <p:oleObj name="公式" r:id="rId8" imgW="2323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6572" y="808155"/>
                        <a:ext cx="3173412" cy="622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71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7999" y="65033"/>
                <a:ext cx="9144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联合分布与相关</a:t>
                </a:r>
                <a:r>
                  <a:rPr lang="en-US" altLang="zh-CN" sz="3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endPara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9" y="65033"/>
                <a:ext cx="9144000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-11316" y="2149019"/>
            <a:ext cx="4612333" cy="4708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x=8*uniform()-4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y=8*uniform()-4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p=0.9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f=1/(2*_pi*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(1-p^2))*      ///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(-(x^2-2*p*x*y+y^2)/(2*(1-p^2)))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n=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(1000*f)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x 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相关系数为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y  x 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散点图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[w=n]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相关系数为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[w=n]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加权散点图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n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将数据按出现频次扩张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if n&gt;0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去掉出现频次为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的样本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x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09973"/>
              </p:ext>
            </p:extLst>
          </p:nvPr>
        </p:nvGraphicFramePr>
        <p:xfrm>
          <a:off x="64648" y="940511"/>
          <a:ext cx="4728378" cy="99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51" name="公式" r:id="rId4" imgW="2603160" imgH="545760" progId="Equation.3">
                  <p:embed/>
                </p:oleObj>
              </mc:Choice>
              <mc:Fallback>
                <p:oleObj name="公式" r:id="rId4" imgW="2603160" imgH="545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648" y="940511"/>
                        <a:ext cx="4728378" cy="99180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336" y="789510"/>
            <a:ext cx="3286664" cy="2957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336" y="3709358"/>
            <a:ext cx="3335623" cy="3146643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503482" y="5702728"/>
            <a:ext cx="2811054" cy="27681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330460" y="5994783"/>
            <a:ext cx="1984076" cy="2959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544792" y="3081730"/>
            <a:ext cx="3542078" cy="203297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0036" y="4030033"/>
            <a:ext cx="1724025" cy="8001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2361" y="4877866"/>
            <a:ext cx="1704975" cy="80962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916346" y="3081730"/>
            <a:ext cx="5170524" cy="3631436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6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912003" y="6551972"/>
            <a:ext cx="2057400" cy="365125"/>
          </a:xfrm>
        </p:spPr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860535" y="655789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内生变量：与误差项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不正交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的自变量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8508" y="3002666"/>
            <a:ext cx="2372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平移截矩和误差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119642"/>
              </p:ext>
            </p:extLst>
          </p:nvPr>
        </p:nvGraphicFramePr>
        <p:xfrm>
          <a:off x="1036638" y="2022475"/>
          <a:ext cx="510698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29" name="公式" r:id="rId3" imgW="2171520" imgH="228600" progId="Equation.3">
                  <p:embed/>
                </p:oleObj>
              </mc:Choice>
              <mc:Fallback>
                <p:oleObj name="公式" r:id="rId3" imgW="2171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638" y="2022475"/>
                        <a:ext cx="5106987" cy="5365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802492"/>
              </p:ext>
            </p:extLst>
          </p:nvPr>
        </p:nvGraphicFramePr>
        <p:xfrm>
          <a:off x="3004588" y="3105631"/>
          <a:ext cx="4654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0" name="公式" r:id="rId5" imgW="2273040" imgH="228600" progId="Equation.3">
                  <p:embed/>
                </p:oleObj>
              </mc:Choice>
              <mc:Fallback>
                <p:oleObj name="公式" r:id="rId5" imgW="2273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4588" y="3105631"/>
                        <a:ext cx="46545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101660" y="3094301"/>
            <a:ext cx="603850" cy="3617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71863" y="3104545"/>
            <a:ext cx="623920" cy="37294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16467"/>
              </p:ext>
            </p:extLst>
          </p:nvPr>
        </p:nvGraphicFramePr>
        <p:xfrm>
          <a:off x="1093788" y="963613"/>
          <a:ext cx="41529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1" name="公式" r:id="rId7" imgW="1930320" imgH="228600" progId="Equation.3">
                  <p:embed/>
                </p:oleObj>
              </mc:Choice>
              <mc:Fallback>
                <p:oleObj name="公式" r:id="rId7" imgW="1930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3788" y="963613"/>
                        <a:ext cx="41529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76000"/>
              </p:ext>
            </p:extLst>
          </p:nvPr>
        </p:nvGraphicFramePr>
        <p:xfrm>
          <a:off x="1208181" y="5294313"/>
          <a:ext cx="3925887" cy="15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2" name="公式" r:id="rId9" imgW="1752480" imgH="698400" progId="Equation.3">
                  <p:embed/>
                </p:oleObj>
              </mc:Choice>
              <mc:Fallback>
                <p:oleObj name="公式" r:id="rId9" imgW="1752480" imgH="69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8181" y="5294313"/>
                        <a:ext cx="3925887" cy="1563687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3004588" y="5613266"/>
            <a:ext cx="199071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为内生变量</a:t>
            </a:r>
          </a:p>
        </p:txBody>
      </p:sp>
      <p:sp>
        <p:nvSpPr>
          <p:cNvPr id="17" name="矩形 16"/>
          <p:cNvSpPr/>
          <p:nvPr/>
        </p:nvSpPr>
        <p:spPr>
          <a:xfrm>
            <a:off x="2979447" y="6173035"/>
            <a:ext cx="2154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为外生变量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306109"/>
              </p:ext>
            </p:extLst>
          </p:nvPr>
        </p:nvGraphicFramePr>
        <p:xfrm>
          <a:off x="1127919" y="3676205"/>
          <a:ext cx="53133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3" name="公式" r:id="rId11" imgW="2743200" imgH="482400" progId="Equation.3">
                  <p:embed/>
                </p:oleObj>
              </mc:Choice>
              <mc:Fallback>
                <p:oleObj name="公式" r:id="rId11" imgW="27432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7919" y="3676205"/>
                        <a:ext cx="531336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03874"/>
              </p:ext>
            </p:extLst>
          </p:nvPr>
        </p:nvGraphicFramePr>
        <p:xfrm>
          <a:off x="1127919" y="4701326"/>
          <a:ext cx="688816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4" name="公式" r:id="rId13" imgW="3492360" imgH="228600" progId="Equation.3">
                  <p:embed/>
                </p:oleObj>
              </mc:Choice>
              <mc:Fallback>
                <p:oleObj name="公式" r:id="rId13" imgW="34923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27919" y="4701326"/>
                        <a:ext cx="6888162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912002" y="1349276"/>
            <a:ext cx="8125120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只要模型包含截矩项，相关即等价于正交，内生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不正交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22725"/>
              </p:ext>
            </p:extLst>
          </p:nvPr>
        </p:nvGraphicFramePr>
        <p:xfrm>
          <a:off x="3009656" y="2604200"/>
          <a:ext cx="34845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5" name="公式" r:id="rId15" imgW="1701720" imgH="228600" progId="Equation.3">
                  <p:embed/>
                </p:oleObj>
              </mc:Choice>
              <mc:Fallback>
                <p:oleObj name="公式" r:id="rId15" imgW="17017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09656" y="2604200"/>
                        <a:ext cx="34845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6441282" y="1927367"/>
            <a:ext cx="2142002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称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正交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55B100-5159-6642-9D51-D57277B9AF19}"/>
              </a:ext>
            </a:extLst>
          </p:cNvPr>
          <p:cNvSpPr/>
          <p:nvPr/>
        </p:nvSpPr>
        <p:spPr>
          <a:xfrm>
            <a:off x="4530217" y="2047137"/>
            <a:ext cx="1613407" cy="49796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 animBg="1"/>
      <p:bldP spid="14" grpId="0" animBg="1"/>
      <p:bldP spid="16" grpId="0"/>
      <p:bldP spid="17" grpId="0"/>
      <p:bldP spid="19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912002"/>
              </p:ext>
            </p:extLst>
          </p:nvPr>
        </p:nvGraphicFramePr>
        <p:xfrm>
          <a:off x="827440" y="2214562"/>
          <a:ext cx="78120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917" name="公式" r:id="rId3" imgW="3733560" imgH="533160" progId="Equation.3">
                  <p:embed/>
                </p:oleObj>
              </mc:Choice>
              <mc:Fallback>
                <p:oleObj name="公式" r:id="rId3" imgW="3733560" imgH="533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440" y="2214562"/>
                        <a:ext cx="7812087" cy="11144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63627" y="1140251"/>
            <a:ext cx="801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D0A1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r>
              <a:rPr lang="zh-CN" altLang="zh-CN" sz="3200" b="1" dirty="0"/>
              <a:t>是满足</a:t>
            </a:r>
            <a:r>
              <a:rPr lang="zh-CN" altLang="zh-CN" sz="3200" b="1" dirty="0">
                <a:solidFill>
                  <a:srgbClr val="FF0000"/>
                </a:solidFill>
              </a:rPr>
              <a:t>假定</a:t>
            </a:r>
            <a:r>
              <a:rPr lang="zh-CN" altLang="en-US" sz="3200" b="1" dirty="0">
                <a:solidFill>
                  <a:srgbClr val="FF0000"/>
                </a:solidFill>
              </a:rPr>
              <a:t>条件</a:t>
            </a:r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zh-CN" sz="3200" b="1" dirty="0">
                <a:solidFill>
                  <a:srgbClr val="0070C0"/>
                </a:solidFill>
              </a:rPr>
              <a:t>随机</a:t>
            </a:r>
            <a:r>
              <a:rPr lang="zh-CN" altLang="en-US" sz="3200" b="1" dirty="0">
                <a:solidFill>
                  <a:srgbClr val="0070C0"/>
                </a:solidFill>
              </a:rPr>
              <a:t>向</a:t>
            </a:r>
            <a:r>
              <a:rPr lang="zh-CN" altLang="zh-CN" sz="3200" b="1" dirty="0">
                <a:solidFill>
                  <a:srgbClr val="0070C0"/>
                </a:solidFill>
              </a:rPr>
              <a:t>量</a:t>
            </a:r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zh-CN" sz="3200" b="1" dirty="0">
                <a:solidFill>
                  <a:srgbClr val="00B050"/>
                </a:solidFill>
              </a:rPr>
              <a:t>联合分布</a:t>
            </a:r>
            <a:endParaRPr lang="en-US" altLang="zh-CN" sz="3200" b="1" dirty="0"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计量模型的本质</a:t>
            </a:r>
          </a:p>
        </p:txBody>
      </p:sp>
      <p:cxnSp>
        <p:nvCxnSpPr>
          <p:cNvPr id="28" name="直接箭头连接符 27"/>
          <p:cNvCxnSpPr>
            <a:endCxn id="22" idx="0"/>
          </p:cNvCxnSpPr>
          <p:nvPr/>
        </p:nvCxnSpPr>
        <p:spPr>
          <a:xfrm flipH="1">
            <a:off x="3064468" y="1851681"/>
            <a:ext cx="84174" cy="4902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6942737" y="1741542"/>
            <a:ext cx="433940" cy="103772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42" idx="0"/>
          </p:cNvCxnSpPr>
          <p:nvPr/>
        </p:nvCxnSpPr>
        <p:spPr>
          <a:xfrm>
            <a:off x="5612154" y="1810140"/>
            <a:ext cx="73223" cy="28544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807108" y="2341917"/>
            <a:ext cx="2514720" cy="60359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590965"/>
              </p:ext>
            </p:extLst>
          </p:nvPr>
        </p:nvGraphicFramePr>
        <p:xfrm>
          <a:off x="1003955" y="4939908"/>
          <a:ext cx="71215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918" name="公式" r:id="rId5" imgW="3797280" imgH="533160" progId="Equation.3">
                  <p:embed/>
                </p:oleObj>
              </mc:Choice>
              <mc:Fallback>
                <p:oleObj name="公式" r:id="rId5" imgW="3797280" imgH="533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955" y="4939908"/>
                        <a:ext cx="7121525" cy="10001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/>
          <p:cNvCxnSpPr>
            <a:stCxn id="22" idx="5"/>
            <a:endCxn id="40" idx="7"/>
          </p:cNvCxnSpPr>
          <p:nvPr/>
        </p:nvCxnSpPr>
        <p:spPr>
          <a:xfrm>
            <a:off x="3953556" y="2857118"/>
            <a:ext cx="137989" cy="2299132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095730" y="5061126"/>
            <a:ext cx="2338243" cy="6495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007125" y="1741542"/>
            <a:ext cx="387030" cy="3026288"/>
          </a:xfrm>
          <a:prstGeom prst="straightConnector1">
            <a:avLst/>
          </a:prstGeom>
          <a:ln w="158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665255"/>
              </p:ext>
            </p:extLst>
          </p:nvPr>
        </p:nvGraphicFramePr>
        <p:xfrm>
          <a:off x="1927321" y="4180477"/>
          <a:ext cx="1685969" cy="53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919" name="公式" r:id="rId7" imgW="444240" imgH="139680" progId="Equation.3">
                  <p:embed/>
                </p:oleObj>
              </mc:Choice>
              <mc:Fallback>
                <p:oleObj name="公式" r:id="rId7" imgW="44424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27321" y="4180477"/>
                        <a:ext cx="1685969" cy="530074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69884" y="4144604"/>
            <a:ext cx="1391268" cy="530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内生性</a:t>
            </a:r>
          </a:p>
        </p:txBody>
      </p:sp>
      <p:sp>
        <p:nvSpPr>
          <p:cNvPr id="42" name="椭圆 41"/>
          <p:cNvSpPr/>
          <p:nvPr/>
        </p:nvSpPr>
        <p:spPr>
          <a:xfrm>
            <a:off x="4428017" y="2095586"/>
            <a:ext cx="2514720" cy="771012"/>
          </a:xfrm>
          <a:prstGeom prst="ellipse">
            <a:avLst/>
          </a:prstGeom>
          <a:noFill/>
          <a:ln w="190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564717" y="4776098"/>
            <a:ext cx="2094875" cy="667168"/>
          </a:xfrm>
          <a:prstGeom prst="ellipse">
            <a:avLst/>
          </a:pr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412497" y="2739557"/>
            <a:ext cx="2514720" cy="77101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78057" y="2341917"/>
            <a:ext cx="872011" cy="874693"/>
          </a:xfrm>
          <a:prstGeom prst="ellipse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99910" y="2249447"/>
            <a:ext cx="474436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419971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40" grpId="0" animBg="1"/>
      <p:bldP spid="21" grpId="0"/>
      <p:bldP spid="42" grpId="0" animBg="1"/>
      <p:bldP spid="43" grpId="0" animBg="1"/>
      <p:bldP spid="44" grpId="0" animBg="1"/>
      <p:bldP spid="45" grpId="0" animBg="1"/>
      <p:bldP spid="4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内生向量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：与误差项相关的自变量构成的列向量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71182"/>
              </p:ext>
            </p:extLst>
          </p:nvPr>
        </p:nvGraphicFramePr>
        <p:xfrm>
          <a:off x="628650" y="872082"/>
          <a:ext cx="71485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4" name="公式" r:id="rId3" imgW="2920680" imgH="228600" progId="Equation.3">
                  <p:embed/>
                </p:oleObj>
              </mc:Choice>
              <mc:Fallback>
                <p:oleObj name="公式" r:id="rId3" imgW="29206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650" y="872082"/>
                        <a:ext cx="7148513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185179"/>
              </p:ext>
            </p:extLst>
          </p:nvPr>
        </p:nvGraphicFramePr>
        <p:xfrm>
          <a:off x="2590775" y="4985201"/>
          <a:ext cx="3630649" cy="158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5" name="公式" r:id="rId5" imgW="1295280" imgH="660240" progId="Equation.3">
                  <p:embed/>
                </p:oleObj>
              </mc:Choice>
              <mc:Fallback>
                <p:oleObj name="公式" r:id="rId5" imgW="1295280" imgH="660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775" y="4985201"/>
                        <a:ext cx="3630649" cy="158331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4418432" y="5364841"/>
            <a:ext cx="22216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为内生向量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为外生向量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015005"/>
              </p:ext>
            </p:extLst>
          </p:nvPr>
        </p:nvGraphicFramePr>
        <p:xfrm>
          <a:off x="6041470" y="3310506"/>
          <a:ext cx="171608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6" name="公式" r:id="rId7" imgW="990360" imgH="939600" progId="Equation.3">
                  <p:embed/>
                </p:oleObj>
              </mc:Choice>
              <mc:Fallback>
                <p:oleObj name="公式" r:id="rId7" imgW="9903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41470" y="3310506"/>
                        <a:ext cx="1716088" cy="162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911629"/>
              </p:ext>
            </p:extLst>
          </p:nvPr>
        </p:nvGraphicFramePr>
        <p:xfrm>
          <a:off x="3655562" y="1651986"/>
          <a:ext cx="1968500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7" name="公式" r:id="rId9" imgW="1193760" imgH="939600" progId="Equation.3">
                  <p:embed/>
                </p:oleObj>
              </mc:Choice>
              <mc:Fallback>
                <p:oleObj name="公式" r:id="rId9" imgW="11937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5562" y="1651986"/>
                        <a:ext cx="1968500" cy="154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25706"/>
              </p:ext>
            </p:extLst>
          </p:nvPr>
        </p:nvGraphicFramePr>
        <p:xfrm>
          <a:off x="3580156" y="3288030"/>
          <a:ext cx="2119312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8" name="公式" r:id="rId11" imgW="1346040" imgH="939600" progId="Equation.3">
                  <p:embed/>
                </p:oleObj>
              </mc:Choice>
              <mc:Fallback>
                <p:oleObj name="公式" r:id="rId11" imgW="134604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80156" y="3288030"/>
                        <a:ext cx="2119312" cy="147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71487" y="1763440"/>
            <a:ext cx="2828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与误差项正交的变量</a:t>
            </a:r>
            <a:endParaRPr lang="en-US" altLang="zh-CN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子集称为外生向量</a:t>
            </a:r>
            <a:r>
              <a:rPr lang="en-US" altLang="zh-CN" sz="2000" b="1" dirty="0">
                <a:latin typeface="+mn-ea"/>
              </a:rPr>
              <a:t>x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38798"/>
              </p:ext>
            </p:extLst>
          </p:nvPr>
        </p:nvGraphicFramePr>
        <p:xfrm>
          <a:off x="6221424" y="1479413"/>
          <a:ext cx="1084409" cy="182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9" name="公式" r:id="rId13" imgW="558720" imgH="939600" progId="Equation.3">
                  <p:embed/>
                </p:oleObj>
              </mc:Choice>
              <mc:Fallback>
                <p:oleObj name="公式" r:id="rId13" imgW="5587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21424" y="1479413"/>
                        <a:ext cx="1084409" cy="182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71487" y="3387921"/>
            <a:ext cx="2819766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与误差项不正交的变量</a:t>
            </a:r>
            <a:endParaRPr lang="en-US" altLang="zh-CN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子集称为内生向量</a:t>
            </a:r>
            <a:r>
              <a:rPr lang="en-US" altLang="zh-CN" sz="2000" b="1" dirty="0">
                <a:latin typeface="+mn-ea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642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36587" y="6492875"/>
            <a:ext cx="2057400" cy="365125"/>
          </a:xfrm>
        </p:spPr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内生性还表现为两个方程的误差项相关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564724"/>
              </p:ext>
            </p:extLst>
          </p:nvPr>
        </p:nvGraphicFramePr>
        <p:xfrm>
          <a:off x="273050" y="1633538"/>
          <a:ext cx="2784475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726" name="公式" r:id="rId3" imgW="1244520" imgH="914400" progId="Equation.3">
                  <p:embed/>
                </p:oleObj>
              </mc:Choice>
              <mc:Fallback>
                <p:oleObj name="公式" r:id="rId3" imgW="124452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633538"/>
                        <a:ext cx="2784475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82540" y="892512"/>
            <a:ext cx="8583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引入描述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的控制函数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内生性亦表现为两个方程的误差项相关</a:t>
            </a:r>
          </a:p>
        </p:txBody>
      </p:sp>
      <p:sp>
        <p:nvSpPr>
          <p:cNvPr id="19" name="矩形 18"/>
          <p:cNvSpPr/>
          <p:nvPr/>
        </p:nvSpPr>
        <p:spPr>
          <a:xfrm>
            <a:off x="3888896" y="1534786"/>
            <a:ext cx="5255104" cy="255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*两方程误差相关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V=(1,0.8 \ </a:t>
            </a:r>
            <a:r>
              <a:rPr lang="pl-PL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,1)</a:t>
            </a: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drawnorm u v,n(1000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0) cov(V) seed(1) clear</a:t>
            </a: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drawnorm z x</a:t>
            </a: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w=z+v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pl-PL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wu=w*u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vu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均值逼近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E(vu),E(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936" y="4058189"/>
            <a:ext cx="2645913" cy="815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896" y="5679956"/>
            <a:ext cx="4953000" cy="10382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70936" y="6261382"/>
            <a:ext cx="1356235" cy="21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706554" y="4349343"/>
            <a:ext cx="910296" cy="550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476575"/>
              </p:ext>
            </p:extLst>
          </p:nvPr>
        </p:nvGraphicFramePr>
        <p:xfrm>
          <a:off x="273050" y="4298779"/>
          <a:ext cx="3253100" cy="130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727" name="公式" r:id="rId7" imgW="1650960" imgH="660240" progId="Equation.3">
                  <p:embed/>
                </p:oleObj>
              </mc:Choice>
              <mc:Fallback>
                <p:oleObj name="公式" r:id="rId7" imgW="1650960" imgH="660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3050" y="4298779"/>
                        <a:ext cx="3253100" cy="130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3888896" y="4953688"/>
            <a:ext cx="4572000" cy="646331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y=x+</a:t>
            </a:r>
            <a:r>
              <a:rPr lang="pl-PL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*w+u</a:t>
            </a:r>
          </a:p>
          <a:p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y x w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//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b_w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- 0.2</a:t>
            </a:r>
          </a:p>
        </p:txBody>
      </p:sp>
    </p:spTree>
    <p:extLst>
      <p:ext uri="{BB962C8B-B14F-4D97-AF65-F5344CB8AC3E}">
        <p14:creationId xmlns:p14="http://schemas.microsoft.com/office/powerpoint/2010/main" val="160966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1" grpId="0" animBg="1"/>
      <p:bldP spid="21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第五部分要点小结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2551741" y="2274613"/>
          <a:ext cx="349567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554" name="公式" r:id="rId3" imgW="660240" imgH="203040" progId="Equation.3">
                  <p:embed/>
                </p:oleObj>
              </mc:Choice>
              <mc:Fallback>
                <p:oleObj name="公式" r:id="rId3" imgW="6602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1741" y="2274613"/>
                        <a:ext cx="3495675" cy="10715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09035" y="939633"/>
            <a:ext cx="82209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内生性：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自变量与误差项相关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77577" y="3603937"/>
            <a:ext cx="67888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与误差项相关的变量</a:t>
            </a: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称为内生变量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517775" y="4713288"/>
          <a:ext cx="35623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555" name="公式" r:id="rId5" imgW="672840" imgH="203040" progId="Equation.3">
                  <p:embed/>
                </p:oleObj>
              </mc:Choice>
              <mc:Fallback>
                <p:oleObj name="公式" r:id="rId5" imgW="6728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7775" y="4713288"/>
                        <a:ext cx="3562350" cy="10715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718" y="1871565"/>
            <a:ext cx="8809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六、忽略内生性的后果</a:t>
            </a:r>
            <a:endParaRPr lang="en-US" altLang="zh-CN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2A54-3600-4F11-B23D-3998365408FE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</p:spTree>
    <p:extLst>
      <p:ext uri="{BB962C8B-B14F-4D97-AF65-F5344CB8AC3E}">
        <p14:creationId xmlns:p14="http://schemas.microsoft.com/office/powerpoint/2010/main" val="271599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8760" y="1570215"/>
            <a:ext cx="7612558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对定义域内的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每个输入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，输出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唯一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。但若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为随机变量，则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必为随机变量，即使输入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，也将出现不同的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 </a:t>
            </a:r>
            <a:r>
              <a:rPr lang="zh-CN" altLang="en-US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退而求其次，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问：对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的某个取值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的期望是多少？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69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432450"/>
              </p:ext>
            </p:extLst>
          </p:nvPr>
        </p:nvGraphicFramePr>
        <p:xfrm>
          <a:off x="3311975" y="980193"/>
          <a:ext cx="17335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04" name="公式" r:id="rId3" imgW="711000" imgH="203040" progId="Equation.3">
                  <p:embed/>
                </p:oleObj>
              </mc:Choice>
              <mc:Fallback>
                <p:oleObj name="公式" r:id="rId3" imgW="711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975" y="980193"/>
                        <a:ext cx="17335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52193" y="6492875"/>
            <a:ext cx="2057400" cy="365125"/>
          </a:xfrm>
        </p:spPr>
        <p:txBody>
          <a:bodyPr/>
          <a:lstStyle/>
          <a:p>
            <a:fld id="{D25234D3-FA2C-457A-B7DA-A7A33498E534}" type="datetime1">
              <a:rPr lang="zh-CN" altLang="en-US" sz="1000" smtClean="0"/>
              <a:t>2020/11/7</a:t>
            </a:fld>
            <a:endParaRPr lang="zh-CN" altLang="en-US" sz="10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52493" y="6492875"/>
            <a:ext cx="3086100" cy="365125"/>
          </a:xfrm>
        </p:spPr>
        <p:txBody>
          <a:bodyPr/>
          <a:lstStyle/>
          <a:p>
            <a:r>
              <a:rPr lang="zh-CN" altLang="en-US" sz="1000" dirty="0"/>
              <a:t>中国人民大学，陈传波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675187"/>
              </p:ext>
            </p:extLst>
          </p:nvPr>
        </p:nvGraphicFramePr>
        <p:xfrm>
          <a:off x="3155543" y="4763710"/>
          <a:ext cx="40211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05" name="公式" r:id="rId5" imgW="1815840" imgH="203040" progId="Equation.3">
                  <p:embed/>
                </p:oleObj>
              </mc:Choice>
              <mc:Fallback>
                <p:oleObj name="公式" r:id="rId5" imgW="18158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5543" y="4763710"/>
                        <a:ext cx="4021138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06189" y="5416350"/>
            <a:ext cx="8264406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误差的零条件期望假设：给定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，其他影响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的因素平均而言是零。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760" y="1028553"/>
            <a:ext cx="2308768" cy="40011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函数（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function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计量模型的目标与误差零条件期望假设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66660"/>
              </p:ext>
            </p:extLst>
          </p:nvPr>
        </p:nvGraphicFramePr>
        <p:xfrm>
          <a:off x="2999596" y="3216528"/>
          <a:ext cx="32908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06" name="公式" r:id="rId7" imgW="1485720" imgH="203040" progId="Equation.3">
                  <p:embed/>
                </p:oleObj>
              </mc:Choice>
              <mc:Fallback>
                <p:oleObj name="公式" r:id="rId7" imgW="14857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9596" y="3216528"/>
                        <a:ext cx="3290887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35839" y="3832276"/>
            <a:ext cx="8018402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由于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是不可观测的，除非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u|x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)=0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，否则仍然无法基于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获得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y|x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7048" y="32165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条件期望函数：</a:t>
            </a:r>
          </a:p>
        </p:txBody>
      </p:sp>
      <p:sp>
        <p:nvSpPr>
          <p:cNvPr id="17" name="矩形 16"/>
          <p:cNvSpPr/>
          <p:nvPr/>
        </p:nvSpPr>
        <p:spPr>
          <a:xfrm>
            <a:off x="927048" y="477965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误差零条件期望：</a:t>
            </a:r>
          </a:p>
        </p:txBody>
      </p:sp>
    </p:spTree>
    <p:extLst>
      <p:ext uri="{BB962C8B-B14F-4D97-AF65-F5344CB8AC3E}">
        <p14:creationId xmlns:p14="http://schemas.microsoft.com/office/powerpoint/2010/main" val="183856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8" grpId="0"/>
      <p:bldP spid="15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77657" y="6492875"/>
            <a:ext cx="2057400" cy="365125"/>
          </a:xfrm>
        </p:spPr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577957" y="6492875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473632"/>
              </p:ext>
            </p:extLst>
          </p:nvPr>
        </p:nvGraphicFramePr>
        <p:xfrm>
          <a:off x="1677885" y="1207935"/>
          <a:ext cx="40211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78" name="公式" r:id="rId3" imgW="1815840" imgH="203040" progId="Equation.3">
                  <p:embed/>
                </p:oleObj>
              </mc:Choice>
              <mc:Fallback>
                <p:oleObj name="公式" r:id="rId3" imgW="18158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7885" y="1207935"/>
                        <a:ext cx="4021138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63257" y="1725846"/>
            <a:ext cx="8264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因</a:t>
            </a:r>
            <a:r>
              <a:rPr lang="el-GR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是未知常参数，仍无法通过输入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确认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E(</a:t>
            </a:r>
            <a:r>
              <a:rPr lang="en-US" altLang="zh-CN" sz="24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y|x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需要收集样本，用观察值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来估计</a:t>
            </a:r>
            <a:r>
              <a:rPr lang="el-GR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β</a:t>
            </a:r>
            <a:endParaRPr lang="en-US" altLang="zh-CN" sz="2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876743"/>
              </p:ext>
            </p:extLst>
          </p:nvPr>
        </p:nvGraphicFramePr>
        <p:xfrm>
          <a:off x="1795194" y="3741048"/>
          <a:ext cx="33258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79" name="公式" r:id="rId5" imgW="1218960" imgH="241200" progId="Equation.3">
                  <p:embed/>
                </p:oleObj>
              </mc:Choice>
              <mc:Fallback>
                <p:oleObj name="公式" r:id="rId5" imgW="121896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94" y="3741048"/>
                        <a:ext cx="3325813" cy="658813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估计量是可观察变量的函数</a:t>
            </a:r>
          </a:p>
        </p:txBody>
      </p:sp>
      <p:sp>
        <p:nvSpPr>
          <p:cNvPr id="14" name="矩形 13"/>
          <p:cNvSpPr/>
          <p:nvPr/>
        </p:nvSpPr>
        <p:spPr>
          <a:xfrm>
            <a:off x="980489" y="4828824"/>
            <a:ext cx="6127678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在什么条件下，估计量将逼近未知常参数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即</a:t>
            </a:r>
            <a:endParaRPr lang="en-US" altLang="zh-CN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888447" y="3009715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估计量是观察值的函数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176823"/>
              </p:ext>
            </p:extLst>
          </p:nvPr>
        </p:nvGraphicFramePr>
        <p:xfrm>
          <a:off x="1795194" y="5643697"/>
          <a:ext cx="187166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80" name="公式" r:id="rId7" imgW="685800" imgH="241200" progId="Equation.3">
                  <p:embed/>
                </p:oleObj>
              </mc:Choice>
              <mc:Fallback>
                <p:oleObj name="公式" r:id="rId7" imgW="685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5194" y="5643697"/>
                        <a:ext cx="1871662" cy="658813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68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12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一致估计量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746-776A-465F-8134-661ACD06BA45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497716"/>
              </p:ext>
            </p:extLst>
          </p:nvPr>
        </p:nvGraphicFramePr>
        <p:xfrm>
          <a:off x="931862" y="3895859"/>
          <a:ext cx="4194175" cy="227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757" name="公式" r:id="rId3" imgW="1777680" imgH="965160" progId="Equation.3">
                  <p:embed/>
                </p:oleObj>
              </mc:Choice>
              <mc:Fallback>
                <p:oleObj name="公式" r:id="rId3" imgW="17776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2" y="3895859"/>
                        <a:ext cx="4194175" cy="227171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749420" y="1039732"/>
            <a:ext cx="49440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/>
              <a:t>样本量</a:t>
            </a:r>
            <a:r>
              <a:rPr lang="zh-CN" altLang="en-US" sz="2400" dirty="0"/>
              <a:t>趋于无穷大时，能依概率收敛到参数真值的估计量称为</a:t>
            </a:r>
            <a:r>
              <a:rPr lang="zh-CN" altLang="en-US" sz="2400" b="1" dirty="0"/>
              <a:t>一致估计量</a:t>
            </a:r>
            <a:r>
              <a:rPr lang="zh-CN" altLang="en-US" sz="2400" dirty="0"/>
              <a:t>，反之便是不一致估计量</a:t>
            </a:r>
            <a:endParaRPr lang="en-US" altLang="zh-CN" sz="2400" dirty="0"/>
          </a:p>
        </p:txBody>
      </p:sp>
      <p:sp>
        <p:nvSpPr>
          <p:cNvPr id="9" name="矩形 8"/>
          <p:cNvSpPr/>
          <p:nvPr/>
        </p:nvSpPr>
        <p:spPr>
          <a:xfrm>
            <a:off x="749420" y="2975832"/>
            <a:ext cx="494401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在什么条件下可获得一致估计？ </a:t>
            </a:r>
            <a:endParaRPr lang="en-US" altLang="zh-CN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552202"/>
              </p:ext>
            </p:extLst>
          </p:nvPr>
        </p:nvGraphicFramePr>
        <p:xfrm>
          <a:off x="6249478" y="1010582"/>
          <a:ext cx="1519238" cy="168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758" name="公式" r:id="rId5" imgW="698400" imgH="774360" progId="Equation.3">
                  <p:embed/>
                </p:oleObj>
              </mc:Choice>
              <mc:Fallback>
                <p:oleObj name="公式" r:id="rId5" imgW="698400" imgH="774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9478" y="1010582"/>
                        <a:ext cx="1519238" cy="168751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572000" y="5672666"/>
            <a:ext cx="384845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在什么条件下期望等于均值？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3497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7854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一致估计量：样本无穷大时，估计量趋于参数真值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4944" y="1704718"/>
            <a:ext cx="3599056" cy="4708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seed 1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V=(1,-0.8 \ -0.8 ,1)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b=(.)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=2(100)10000  {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_all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(`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x+u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x,nocon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b = 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nullmat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(b), _b[x])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b=b'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_all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svmat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n=_n*100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b 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746-776A-465F-8134-661ACD06BA45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21" y="1674693"/>
            <a:ext cx="5579765" cy="5271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0" y="839970"/>
                <a:ext cx="9144000" cy="87498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05000"/>
                  </a:lnSpc>
                  <a:spcAft>
                    <a:spcPts val="1000"/>
                  </a:spcAft>
                </a:pPr>
                <a:r>
                  <a:rPr lang="zh-CN" altLang="en-US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只有不存在内生性时，</a:t>
                </a:r>
                <a:r>
                  <a:rPr lang="zh-CN" altLang="zh-CN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CN" altLang="zh-CN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在样本</a:t>
                </a:r>
                <a:r>
                  <a:rPr lang="zh-CN" altLang="en-US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极</a:t>
                </a:r>
                <a:r>
                  <a:rPr lang="zh-CN" altLang="zh-CN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大时</a:t>
                </a:r>
                <a:r>
                  <a:rPr lang="zh-CN" altLang="en-US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才能</a:t>
                </a:r>
                <a:r>
                  <a:rPr lang="zh-CN" altLang="zh-CN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“命中靶心”</a:t>
                </a:r>
                <a:r>
                  <a:rPr lang="el-GR" altLang="zh-CN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000" kern="1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05000"/>
                  </a:lnSpc>
                  <a:spcAft>
                    <a:spcPts val="1000"/>
                  </a:spcAft>
                </a:pPr>
                <a:r>
                  <a:rPr lang="zh-CN" altLang="en-US" sz="2000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反之，无论样本有多大，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acc>
                    <m:r>
                      <a:rPr lang="en-US" altLang="zh-CN" sz="2000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000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altLang="zh-CN" sz="2000" kern="1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9970"/>
                <a:ext cx="9144000" cy="874983"/>
              </a:xfrm>
              <a:prstGeom prst="rect">
                <a:avLst/>
              </a:prstGeom>
              <a:blipFill rotWithShape="0">
                <a:blip r:embed="rId3"/>
                <a:stretch>
                  <a:fillRect t="-4895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49625" y="3079036"/>
                <a:ext cx="4129898" cy="39895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0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𝒙𝒖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acc>
                    <m:r>
                      <a:rPr lang="en-US" altLang="zh-CN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kern="1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25" y="3079036"/>
                <a:ext cx="4129898" cy="398955"/>
              </a:xfrm>
              <a:prstGeom prst="rect">
                <a:avLst/>
              </a:prstGeom>
              <a:blipFill rotWithShape="0">
                <a:blip r:embed="rId4"/>
                <a:stretch>
                  <a:fillRect t="-9091"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7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" y="1751162"/>
            <a:ext cx="5029801" cy="51068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9500" y="917912"/>
            <a:ext cx="4106818" cy="5940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估计量虽收敛，却不收敛到真值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seed 1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V=(1,-0.8,0 \ -0.8 ,1,0.5 \ 0, 0.5,1)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b=(. \ .)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=10(10)10000  {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_all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w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(`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y=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+u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 x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w,nocon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b = 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nullmat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(b), e(b)')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b=b'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_all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svmat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n=_n*10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b1 b2 n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230711"/>
              </p:ext>
            </p:extLst>
          </p:nvPr>
        </p:nvGraphicFramePr>
        <p:xfrm>
          <a:off x="1678347" y="904853"/>
          <a:ext cx="1647825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951" name="公式" r:id="rId4" imgW="812520" imgH="1091880" progId="Equation.3">
                  <p:embed/>
                </p:oleObj>
              </mc:Choice>
              <mc:Fallback>
                <p:oleObj name="公式" r:id="rId4" imgW="812520" imgH="10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347" y="904853"/>
                        <a:ext cx="1647825" cy="20129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7854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只要含一个内生变量，可能导致所有估计量均非一致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24330"/>
              </p:ext>
            </p:extLst>
          </p:nvPr>
        </p:nvGraphicFramePr>
        <p:xfrm>
          <a:off x="1490963" y="3510370"/>
          <a:ext cx="219551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952" name="公式" r:id="rId6" imgW="1244520" imgH="507960" progId="Equation.3">
                  <p:embed/>
                </p:oleObj>
              </mc:Choice>
              <mc:Fallback>
                <p:oleObj name="公式" r:id="rId6" imgW="124452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0963" y="3510370"/>
                        <a:ext cx="2195512" cy="8953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0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15660" y="6198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内生性导致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OLS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估计量的非一致性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830101"/>
              </p:ext>
            </p:extLst>
          </p:nvPr>
        </p:nvGraphicFramePr>
        <p:xfrm>
          <a:off x="3868708" y="5539656"/>
          <a:ext cx="2608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2" name="公式" r:id="rId4" imgW="1307880" imgH="228600" progId="Equation.3">
                  <p:embed/>
                </p:oleObj>
              </mc:Choice>
              <mc:Fallback>
                <p:oleObj name="公式" r:id="rId4" imgW="1307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08" y="5539656"/>
                        <a:ext cx="260826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727411"/>
              </p:ext>
            </p:extLst>
          </p:nvPr>
        </p:nvGraphicFramePr>
        <p:xfrm>
          <a:off x="360390" y="805610"/>
          <a:ext cx="1606430" cy="45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3" name="公式" r:id="rId6" imgW="711000" imgH="203040" progId="Equation.3">
                  <p:embed/>
                </p:oleObj>
              </mc:Choice>
              <mc:Fallback>
                <p:oleObj name="公式" r:id="rId6" imgW="7110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390" y="805610"/>
                        <a:ext cx="1606430" cy="45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06851"/>
              </p:ext>
            </p:extLst>
          </p:nvPr>
        </p:nvGraphicFramePr>
        <p:xfrm>
          <a:off x="360391" y="1348143"/>
          <a:ext cx="1804840" cy="385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4" name="公式" r:id="rId8" imgW="952200" imgH="203040" progId="Equation.3">
                  <p:embed/>
                </p:oleObj>
              </mc:Choice>
              <mc:Fallback>
                <p:oleObj name="公式" r:id="rId8" imgW="9522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391" y="1348143"/>
                        <a:ext cx="1804840" cy="385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13383"/>
              </p:ext>
            </p:extLst>
          </p:nvPr>
        </p:nvGraphicFramePr>
        <p:xfrm>
          <a:off x="337188" y="1973421"/>
          <a:ext cx="3009861" cy="37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5" name="公式" r:id="rId10" imgW="1612800" imgH="203040" progId="Equation.3">
                  <p:embed/>
                </p:oleObj>
              </mc:Choice>
              <mc:Fallback>
                <p:oleObj name="公式" r:id="rId10" imgW="16128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188" y="1973421"/>
                        <a:ext cx="3009861" cy="37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180217"/>
              </p:ext>
            </p:extLst>
          </p:nvPr>
        </p:nvGraphicFramePr>
        <p:xfrm>
          <a:off x="243671" y="3184150"/>
          <a:ext cx="4250691" cy="757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6" name="公式" r:id="rId12" imgW="2565360" imgH="457200" progId="Equation.3">
                  <p:embed/>
                </p:oleObj>
              </mc:Choice>
              <mc:Fallback>
                <p:oleObj name="公式" r:id="rId12" imgW="25653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3671" y="3184150"/>
                        <a:ext cx="4250691" cy="75778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974607"/>
              </p:ext>
            </p:extLst>
          </p:nvPr>
        </p:nvGraphicFramePr>
        <p:xfrm>
          <a:off x="173826" y="5044223"/>
          <a:ext cx="5916424" cy="41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7" name="公式" r:id="rId14" imgW="3225600" imgH="228600" progId="Equation.3">
                  <p:embed/>
                </p:oleObj>
              </mc:Choice>
              <mc:Fallback>
                <p:oleObj name="公式" r:id="rId14" imgW="3225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3826" y="5044223"/>
                        <a:ext cx="5916424" cy="4199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49720"/>
              </p:ext>
            </p:extLst>
          </p:nvPr>
        </p:nvGraphicFramePr>
        <p:xfrm>
          <a:off x="337188" y="2511176"/>
          <a:ext cx="4083610" cy="388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8" name="公式" r:id="rId16" imgW="2400120" imgH="228600" progId="Equation.3">
                  <p:embed/>
                </p:oleObj>
              </mc:Choice>
              <mc:Fallback>
                <p:oleObj name="公式" r:id="rId16" imgW="24001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7188" y="2511176"/>
                        <a:ext cx="4083610" cy="388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F2A63AB4-0C11-8E42-BF7B-F98D554F2486}"/>
              </a:ext>
            </a:extLst>
          </p:cNvPr>
          <p:cNvSpPr/>
          <p:nvPr/>
        </p:nvSpPr>
        <p:spPr>
          <a:xfrm>
            <a:off x="362380" y="4244091"/>
            <a:ext cx="1223026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内生性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383016"/>
              </p:ext>
            </p:extLst>
          </p:nvPr>
        </p:nvGraphicFramePr>
        <p:xfrm>
          <a:off x="4892675" y="1733176"/>
          <a:ext cx="4251325" cy="304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49" name="公式" r:id="rId18" imgW="3174840" imgH="2197080" progId="Equation.3">
                  <p:embed/>
                </p:oleObj>
              </mc:Choice>
              <mc:Fallback>
                <p:oleObj name="公式" r:id="rId18" imgW="3174840" imgH="2197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92675" y="1733176"/>
                        <a:ext cx="4251325" cy="304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5846176" y="881898"/>
            <a:ext cx="3253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只要含一个内生变量，可能导致所有估计量均非一致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671968"/>
              </p:ext>
            </p:extLst>
          </p:nvPr>
        </p:nvGraphicFramePr>
        <p:xfrm>
          <a:off x="1832874" y="6040577"/>
          <a:ext cx="2235026" cy="6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450" name="公式" r:id="rId20" imgW="888840" imgH="241200" progId="Equation.3">
                  <p:embed/>
                </p:oleObj>
              </mc:Choice>
              <mc:Fallback>
                <p:oleObj name="公式" r:id="rId20" imgW="8888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2874" y="6040577"/>
                        <a:ext cx="2235026" cy="6066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714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3341688" y="1201738"/>
          <a:ext cx="32178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17" name="公式" r:id="rId3" imgW="1002960" imgH="203040" progId="Equation.3">
                  <p:embed/>
                </p:oleObj>
              </mc:Choice>
              <mc:Fallback>
                <p:oleObj name="公式" r:id="rId3" imgW="1002960" imgH="20304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1688" y="1201738"/>
                        <a:ext cx="3217862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14019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：参数线性假设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554413" y="2103438"/>
          <a:ext cx="35321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18" name="公式" r:id="rId5" imgW="1041120" imgH="203040" progId="Equation.3">
                  <p:embed/>
                </p:oleObj>
              </mc:Choice>
              <mc:Fallback>
                <p:oleObj name="公式" r:id="rId5" imgW="1041120" imgH="203040" progId="Equation.3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4413" y="2103438"/>
                        <a:ext cx="35321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3498850" y="3216275"/>
          <a:ext cx="33845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19" name="公式" r:id="rId7" imgW="1168200" imgH="203040" progId="Equation.3">
                  <p:embed/>
                </p:oleObj>
              </mc:Choice>
              <mc:Fallback>
                <p:oleObj name="公式" r:id="rId7" imgW="1168200" imgH="20304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8850" y="3216275"/>
                        <a:ext cx="3384550" cy="58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3514725" y="4229100"/>
          <a:ext cx="355917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20" name="公式" r:id="rId9" imgW="1143000" imgH="203040" progId="Equation.3">
                  <p:embed/>
                </p:oleObj>
              </mc:Choice>
              <mc:Fallback>
                <p:oleObj name="公式" r:id="rId9" imgW="1143000" imgH="203040" progId="Equation.3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14725" y="4229100"/>
                        <a:ext cx="3559175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3553849" y="5123767"/>
          <a:ext cx="3198007" cy="69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21" name="公式" r:id="rId11" imgW="939600" imgH="203040" progId="Equation.3">
                  <p:embed/>
                </p:oleObj>
              </mc:Choice>
              <mc:Fallback>
                <p:oleObj name="公式" r:id="rId11" imgW="939600" imgH="203040" progId="Equation.3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53849" y="5123767"/>
                        <a:ext cx="3198007" cy="691461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329552" y="2216155"/>
            <a:ext cx="2053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若</a:t>
            </a:r>
            <a:r>
              <a:rPr lang="en-US" altLang="zh-CN" sz="2400" i="1" dirty="0"/>
              <a:t>y</a:t>
            </a:r>
            <a:r>
              <a:rPr lang="zh-CN" altLang="en-US" sz="2400" dirty="0"/>
              <a:t>有显示解</a:t>
            </a:r>
          </a:p>
        </p:txBody>
      </p:sp>
      <p:sp>
        <p:nvSpPr>
          <p:cNvPr id="11" name="矩形 10"/>
          <p:cNvSpPr/>
          <p:nvPr/>
        </p:nvSpPr>
        <p:spPr>
          <a:xfrm>
            <a:off x="189782" y="3229917"/>
            <a:ext cx="3192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若</a:t>
            </a:r>
            <a:r>
              <a:rPr lang="en-US" altLang="zh-CN" sz="2400" dirty="0"/>
              <a:t>u</a:t>
            </a:r>
            <a:r>
              <a:rPr lang="zh-CN" altLang="en-US" sz="2400" dirty="0"/>
              <a:t>以可加方式被分离</a:t>
            </a:r>
          </a:p>
        </p:txBody>
      </p:sp>
      <p:sp>
        <p:nvSpPr>
          <p:cNvPr id="12" name="矩形 11"/>
          <p:cNvSpPr/>
          <p:nvPr/>
        </p:nvSpPr>
        <p:spPr>
          <a:xfrm>
            <a:off x="733246" y="4331469"/>
            <a:ext cx="2709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广义线性模型</a:t>
            </a:r>
            <a:r>
              <a:rPr lang="en-US" altLang="zh-CN" sz="2400" dirty="0"/>
              <a:t>GLM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78302" y="5200381"/>
            <a:ext cx="2304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经典线性模型</a:t>
            </a:r>
          </a:p>
        </p:txBody>
      </p:sp>
      <p:sp>
        <p:nvSpPr>
          <p:cNvPr id="14" name="矩形 13"/>
          <p:cNvSpPr/>
          <p:nvPr/>
        </p:nvSpPr>
        <p:spPr>
          <a:xfrm>
            <a:off x="733246" y="1301844"/>
            <a:ext cx="2398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一般单方程模型</a:t>
            </a:r>
          </a:p>
        </p:txBody>
      </p:sp>
      <p:sp>
        <p:nvSpPr>
          <p:cNvPr id="18" name="矩形 17"/>
          <p:cNvSpPr/>
          <p:nvPr/>
        </p:nvSpPr>
        <p:spPr>
          <a:xfrm>
            <a:off x="3131390" y="6164120"/>
            <a:ext cx="4934308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</a:t>
            </a:r>
            <a:r>
              <a:rPr lang="en-US" altLang="zh-CN" sz="2800" b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x,y,u</a:t>
            </a: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为随机变（向）量</a:t>
            </a:r>
          </a:p>
        </p:txBody>
      </p:sp>
    </p:spTree>
    <p:extLst>
      <p:ext uri="{BB962C8B-B14F-4D97-AF65-F5344CB8AC3E}">
        <p14:creationId xmlns:p14="http://schemas.microsoft.com/office/powerpoint/2010/main" val="85420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第六部分要点小结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47502"/>
              </p:ext>
            </p:extLst>
          </p:nvPr>
        </p:nvGraphicFramePr>
        <p:xfrm>
          <a:off x="1887537" y="3993876"/>
          <a:ext cx="53689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286" name="公式" r:id="rId3" imgW="2565360" imgH="457200" progId="Equation.3">
                  <p:embed/>
                </p:oleObj>
              </mc:Choice>
              <mc:Fallback>
                <p:oleObj name="公式" r:id="rId3" imgW="25653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7537" y="3993876"/>
                        <a:ext cx="5368925" cy="9556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07034" y="1314810"/>
            <a:ext cx="85056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若存在内生性，但忽略之，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OLS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非一致估计量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即估计量不收敛到参数真值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7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94144" y="6459959"/>
            <a:ext cx="2057400" cy="365125"/>
          </a:xfrm>
        </p:spPr>
        <p:txBody>
          <a:bodyPr/>
          <a:lstStyle/>
          <a:p>
            <a:fld id="{110CB581-F8FF-4663-9590-9A3B726F2679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1" y="6494374"/>
            <a:ext cx="3086100" cy="365125"/>
          </a:xfrm>
        </p:spPr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2881223" y="1306654"/>
            <a:ext cx="53135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遗漏变量</a:t>
            </a:r>
            <a:r>
              <a:rPr lang="en-US" altLang="zh-CN" sz="2000" i="1" dirty="0"/>
              <a:t>Omitted-Variable Errors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2633008" y="-12169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七、内生性的来源</a:t>
            </a:r>
            <a:endParaRPr lang="en-US" altLang="zh-CN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81223" y="2023770"/>
            <a:ext cx="4957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测量误差 </a:t>
            </a:r>
            <a:r>
              <a:rPr lang="en-US" altLang="zh-CN" sz="2000" i="1" dirty="0"/>
              <a:t>Measurement Errors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2881223" y="2736783"/>
            <a:ext cx="57538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联立因果</a:t>
            </a:r>
            <a:r>
              <a:rPr lang="en-US" altLang="zh-CN" sz="2000" i="1" dirty="0"/>
              <a:t>Simultaneous Equations Bias</a:t>
            </a:r>
            <a:endParaRPr lang="en-US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2862526" y="3502503"/>
            <a:ext cx="56633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内生处理指派</a:t>
            </a:r>
            <a:r>
              <a:rPr lang="en-US" altLang="zh-CN" sz="2000" i="1" dirty="0"/>
              <a:t>Self-selection Bias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2881223" y="4264110"/>
            <a:ext cx="55270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 </a:t>
            </a:r>
            <a:r>
              <a:rPr lang="en-US" altLang="zh-CN" sz="2000" i="1" dirty="0"/>
              <a:t>Sample-selection</a:t>
            </a:r>
            <a:endParaRPr lang="en-US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2862526" y="4981231"/>
            <a:ext cx="55120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随机效应 </a:t>
            </a:r>
            <a:r>
              <a:rPr lang="en-US" altLang="zh-CN" sz="2000" i="1" dirty="0"/>
              <a:t>Random effects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2862526" y="5703388"/>
            <a:ext cx="55120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模型设定偏误 </a:t>
            </a:r>
            <a:r>
              <a:rPr lang="en-US" altLang="zh-CN" sz="2000" i="1" dirty="0"/>
              <a:t>model </a:t>
            </a:r>
            <a:r>
              <a:rPr lang="en-US" altLang="zh-CN" sz="2000" i="1" dirty="0" err="1"/>
              <a:t>mis</a:t>
            </a:r>
            <a:r>
              <a:rPr lang="en-US" altLang="zh-CN" sz="2000" i="1" dirty="0"/>
              <a:t>-specification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086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62327"/>
          <a:stretch/>
        </p:blipFill>
        <p:spPr>
          <a:xfrm>
            <a:off x="143208" y="5236234"/>
            <a:ext cx="7258892" cy="16022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011" y="3321677"/>
            <a:ext cx="8769648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zh-CN" sz="2400" b="1" dirty="0"/>
              <a:t>use http://www.stata.com/data/jwooldridge/eacsap/nls80,clear</a:t>
            </a:r>
          </a:p>
          <a:p>
            <a:pPr>
              <a:lnSpc>
                <a:spcPct val="150000"/>
              </a:lnSpc>
            </a:pPr>
            <a:r>
              <a:rPr lang="es-ES" altLang="zh-CN" sz="2400" b="1" dirty="0"/>
              <a:t>g  y=</a:t>
            </a:r>
            <a:r>
              <a:rPr lang="es-ES" altLang="zh-CN" sz="2400" b="1" dirty="0">
                <a:solidFill>
                  <a:srgbClr val="FF0000"/>
                </a:solidFill>
              </a:rPr>
              <a:t>0.05</a:t>
            </a:r>
            <a:r>
              <a:rPr lang="es-ES" altLang="zh-CN" sz="2400" b="1" dirty="0"/>
              <a:t>*educ+0.02*exper+0.17*urban </a:t>
            </a:r>
            <a:r>
              <a:rPr lang="es-ES" altLang="zh-CN" sz="2400" b="1" dirty="0">
                <a:solidFill>
                  <a:srgbClr val="FF0000"/>
                </a:solidFill>
              </a:rPr>
              <a:t>+.006*iq</a:t>
            </a:r>
          </a:p>
          <a:p>
            <a:pPr>
              <a:lnSpc>
                <a:spcPct val="150000"/>
              </a:lnSpc>
            </a:pPr>
            <a:r>
              <a:rPr lang="es-ES" altLang="zh-CN" sz="2400" b="1" dirty="0"/>
              <a:t>reg   y   educ    exper    urban , r   </a:t>
            </a:r>
            <a:r>
              <a:rPr lang="en-US" altLang="zh-CN" sz="2400" b="1" dirty="0"/>
              <a:t>//</a:t>
            </a:r>
            <a:r>
              <a:rPr lang="zh-CN" altLang="en-US" sz="2400" b="1" dirty="0">
                <a:solidFill>
                  <a:srgbClr val="FF0000"/>
                </a:solidFill>
              </a:rPr>
              <a:t>遗漏</a:t>
            </a:r>
            <a:r>
              <a:rPr lang="en-US" altLang="zh-CN" sz="2400" b="1" dirty="0" err="1">
                <a:solidFill>
                  <a:srgbClr val="FF0000"/>
                </a:solidFill>
              </a:rPr>
              <a:t>iq</a:t>
            </a:r>
            <a:r>
              <a:rPr lang="zh-CN" altLang="en-US" sz="2400" b="1" dirty="0">
                <a:solidFill>
                  <a:srgbClr val="FF0000"/>
                </a:solidFill>
              </a:rPr>
              <a:t>，教育回报被高估</a:t>
            </a:r>
            <a:r>
              <a:rPr lang="en-US" altLang="zh-CN" sz="2400" b="1" dirty="0">
                <a:solidFill>
                  <a:srgbClr val="FF0000"/>
                </a:solidFill>
              </a:rPr>
              <a:t>40%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8546" y="5721575"/>
            <a:ext cx="6889397" cy="284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28001" y="0"/>
            <a:ext cx="26981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遗漏变量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974785" y="4342788"/>
            <a:ext cx="345057" cy="1361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99F5-23C0-4E7E-8032-E34EDDB2B23A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848527"/>
              </p:ext>
            </p:extLst>
          </p:nvPr>
        </p:nvGraphicFramePr>
        <p:xfrm>
          <a:off x="3893459" y="868117"/>
          <a:ext cx="5037816" cy="1328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203" name="公式" r:id="rId4" imgW="2412720" imgH="660240" progId="Equation.3">
                  <p:embed/>
                </p:oleObj>
              </mc:Choice>
              <mc:Fallback>
                <p:oleObj name="公式" r:id="rId4" imgW="241272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459" y="868117"/>
                        <a:ext cx="5037816" cy="132898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0491" y="1066800"/>
            <a:ext cx="3671615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05000"/>
              </a:lnSpc>
              <a:spcAft>
                <a:spcPts val="1000"/>
              </a:spcAft>
            </a:pP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误差项中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包含有与自变量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相关的变量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成为内生变量。</a:t>
            </a:r>
            <a:endParaRPr lang="en-US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04800">
              <a:lnSpc>
                <a:spcPct val="105000"/>
              </a:lnSpc>
              <a:spcAft>
                <a:spcPts val="1000"/>
              </a:spcAft>
            </a:pP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例：估计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教育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回报时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能力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难以观察，但能力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与教育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相关。</a:t>
            </a:r>
            <a:endParaRPr lang="zh-CN" altLang="zh-CN" sz="2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147676"/>
              </p:ext>
            </p:extLst>
          </p:nvPr>
        </p:nvGraphicFramePr>
        <p:xfrm>
          <a:off x="3893459" y="2386906"/>
          <a:ext cx="3764498" cy="876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204" name="公式" r:id="rId6" imgW="1854000" imgH="431640" progId="Equation.3">
                  <p:embed/>
                </p:oleObj>
              </mc:Choice>
              <mc:Fallback>
                <p:oleObj name="公式" r:id="rId6" imgW="18540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3459" y="2386906"/>
                        <a:ext cx="3764498" cy="87666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8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544" y="5367237"/>
            <a:ext cx="5308456" cy="15949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381" y="2249853"/>
            <a:ext cx="5218981" cy="14417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7382" y="789778"/>
            <a:ext cx="5296618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因变量的测量误差与自变量相关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x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v,n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(100)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 .6 \ .6, 1)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seed(123) clear     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x+invnormal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(uniform())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y=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ys+v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因变量存在测量误差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 x                                            //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高估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35544" y="3671580"/>
            <a:ext cx="5308456" cy="16312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因变量的测量误差与自变量不相关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x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v,n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(100)   seed(123) clear 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x+invnormal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(uniform())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ys+v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//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因变量存在测量误差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 x           //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落入置信区间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【0.68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1.22】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2325" y="2960036"/>
            <a:ext cx="1975449" cy="319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22325" y="6164386"/>
            <a:ext cx="2061711" cy="319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608388" y="6483876"/>
            <a:ext cx="2057400" cy="365125"/>
          </a:xfrm>
        </p:spPr>
        <p:txBody>
          <a:bodyPr/>
          <a:lstStyle/>
          <a:p>
            <a:fld id="{E6E1B3AA-3AC5-49CF-9C4B-37F3EB580D88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699100"/>
              </p:ext>
            </p:extLst>
          </p:nvPr>
        </p:nvGraphicFramePr>
        <p:xfrm>
          <a:off x="141704" y="1013877"/>
          <a:ext cx="3513607" cy="247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00" name="公式" r:id="rId5" imgW="2247840" imgH="1498320" progId="Equation.3">
                  <p:embed/>
                </p:oleObj>
              </mc:Choice>
              <mc:Fallback>
                <p:oleObj name="公式" r:id="rId5" imgW="2247840" imgH="1498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04" y="1013877"/>
                        <a:ext cx="3513607" cy="2471951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245226" y="3508190"/>
            <a:ext cx="3015571" cy="297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05000"/>
              </a:lnSpc>
              <a:spcAft>
                <a:spcPts val="100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教育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回报估计时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，自报收入与真实收入之间存在测量误差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测量误差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与教育水平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相关，如教育水平越低，越可能算不清楚他的收入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，教育水平越高，越倾向低报收入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。测量误差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与教育水平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相关，导致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内生性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92041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测量误差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因变量测量误差与自变量相关时导致内生性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7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11" grpId="0" animBg="1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19" y="2865398"/>
            <a:ext cx="5029200" cy="19285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60277" y="983197"/>
            <a:ext cx="5586585" cy="16312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即使自变量与其测量误差不相关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估计仍非一致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v,  n(100)  seed(123)   clear    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xs+u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x=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xs+v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//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自变量存在测量误差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 x                        //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41832" y="3829684"/>
            <a:ext cx="4756487" cy="354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1B3AA-3AC5-49CF-9C4B-37F3EB580D88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95969"/>
              </p:ext>
            </p:extLst>
          </p:nvPr>
        </p:nvGraphicFramePr>
        <p:xfrm>
          <a:off x="119921" y="1085971"/>
          <a:ext cx="3357374" cy="3694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77" name="公式" r:id="rId4" imgW="1904760" imgH="1879560" progId="Equation.3">
                  <p:embed/>
                </p:oleObj>
              </mc:Choice>
              <mc:Fallback>
                <p:oleObj name="公式" r:id="rId4" imgW="19047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21" y="1085971"/>
                        <a:ext cx="3357374" cy="369479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测量误差</a:t>
            </a:r>
            <a:r>
              <a:rPr kumimoji="1"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自变量测量误差必导致内生性</a:t>
            </a:r>
            <a:r>
              <a:rPr kumimoji="1"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5031042"/>
            <a:ext cx="76899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05000"/>
              </a:lnSpc>
              <a:spcAft>
                <a:spcPts val="1000"/>
              </a:spcAft>
            </a:pP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sz="20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为学习成绩，</a:t>
            </a:r>
            <a:r>
              <a:rPr lang="en-US" altLang="zh-CN" sz="2000" b="1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为旷课次数，当一个人很少旷课时，他所报告的旷课次数更准确，相反，随着旷课次数的增多，他能够准确回忆并报告其次数的可能性也下降，因此</a:t>
            </a:r>
            <a:r>
              <a:rPr lang="en-US" altLang="zh-CN" sz="2000" b="1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测量误差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，导致内生性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66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37" y="3152022"/>
            <a:ext cx="5921357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err="1"/>
              <a:t>drawnorm</a:t>
            </a:r>
            <a:r>
              <a:rPr lang="en-US" altLang="zh-CN" sz="2400" b="1" dirty="0"/>
              <a:t> u </a:t>
            </a:r>
            <a:r>
              <a:rPr lang="en-US" altLang="zh-CN" sz="2400" b="1" dirty="0" err="1"/>
              <a:t>v,n</a:t>
            </a:r>
            <a:r>
              <a:rPr lang="en-US" altLang="zh-CN" sz="2400" b="1" dirty="0"/>
              <a:t>(1000) clear  seed(123)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scalar 	b=  -1    //b</a:t>
            </a:r>
            <a:r>
              <a:rPr lang="zh-CN" altLang="en-US" sz="2400" b="1" dirty="0">
                <a:solidFill>
                  <a:srgbClr val="FF0000"/>
                </a:solidFill>
              </a:rPr>
              <a:t>为需求弹性，应为负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/>
              <a:t>scalar 	a=2</a:t>
            </a:r>
          </a:p>
          <a:p>
            <a:r>
              <a:rPr lang="en-US" altLang="zh-CN" sz="2400" b="1" dirty="0"/>
              <a:t>g    x=(</a:t>
            </a:r>
            <a:r>
              <a:rPr lang="en-US" altLang="zh-CN" sz="2400" b="1" dirty="0" err="1"/>
              <a:t>au+v</a:t>
            </a:r>
            <a:r>
              <a:rPr lang="en-US" altLang="zh-CN" sz="2400" b="1" dirty="0"/>
              <a:t>)  /  (1-ab)</a:t>
            </a:r>
          </a:p>
          <a:p>
            <a:r>
              <a:rPr lang="en-US" altLang="zh-CN" sz="2400" b="1" dirty="0"/>
              <a:t>g    y=b*x + u</a:t>
            </a:r>
          </a:p>
          <a:p>
            <a:r>
              <a:rPr lang="en-US" altLang="zh-CN" sz="2400" b="1" dirty="0" err="1"/>
              <a:t>reg</a:t>
            </a:r>
            <a:r>
              <a:rPr lang="en-US" altLang="zh-CN" sz="2400" b="1" dirty="0"/>
              <a:t>   y	 x          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联立因果：只能观察到均衡值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c10_02_f01a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2" t="14452" r="16881" b="10196"/>
          <a:stretch/>
        </p:blipFill>
        <p:spPr bwMode="auto">
          <a:xfrm>
            <a:off x="5967394" y="959503"/>
            <a:ext cx="3082213" cy="269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c10_02_f01b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2" t="11581" r="15277" b="14261"/>
          <a:stretch/>
        </p:blipFill>
        <p:spPr bwMode="auto">
          <a:xfrm>
            <a:off x="5967394" y="3968152"/>
            <a:ext cx="3187251" cy="28226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464436"/>
              </p:ext>
            </p:extLst>
          </p:nvPr>
        </p:nvGraphicFramePr>
        <p:xfrm>
          <a:off x="61127" y="930911"/>
          <a:ext cx="6369682" cy="202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854" name="公式" r:id="rId5" imgW="3733560" imgH="1168200" progId="Equation.3">
                  <p:embed/>
                </p:oleObj>
              </mc:Choice>
              <mc:Fallback>
                <p:oleObj name="公式" r:id="rId5" imgW="3733560" imgH="116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7" y="930911"/>
                        <a:ext cx="6369682" cy="2022529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t="67321"/>
          <a:stretch/>
        </p:blipFill>
        <p:spPr>
          <a:xfrm>
            <a:off x="61127" y="5658928"/>
            <a:ext cx="6013858" cy="11990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4285" y="6204497"/>
            <a:ext cx="5583367" cy="315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3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377" y="2380891"/>
            <a:ext cx="8796963" cy="405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0" y="1406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例：海鲜供给价格弹性估计为负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4827" y="1043980"/>
            <a:ext cx="7997519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zh-CN" sz="2000" dirty="0"/>
              <a:t>use http://people.brandeis.edu/~kgraddy/datasets/fishdata.dta,clear </a:t>
            </a:r>
            <a:endParaRPr lang="en-US" altLang="zh-CN" sz="2000" dirty="0"/>
          </a:p>
          <a:p>
            <a:endParaRPr lang="vi-VN" altLang="zh-CN" sz="2000" dirty="0"/>
          </a:p>
          <a:p>
            <a:r>
              <a:rPr lang="vi-VN" altLang="zh-CN" sz="2000" dirty="0"/>
              <a:t>reg </a:t>
            </a:r>
            <a:r>
              <a:rPr lang="en-US" altLang="zh-CN" sz="2000" dirty="0"/>
              <a:t> </a:t>
            </a:r>
            <a:r>
              <a:rPr lang="vi-VN" altLang="zh-CN" sz="2000" dirty="0"/>
              <a:t>qty </a:t>
            </a:r>
            <a:r>
              <a:rPr lang="en-US" altLang="zh-CN" sz="2000" dirty="0"/>
              <a:t> </a:t>
            </a:r>
            <a:r>
              <a:rPr lang="vi-VN" altLang="zh-CN" sz="2000" dirty="0"/>
              <a:t>price </a:t>
            </a:r>
            <a:r>
              <a:rPr lang="en-US" altLang="zh-CN" sz="2000" dirty="0"/>
              <a:t> </a:t>
            </a:r>
            <a:r>
              <a:rPr lang="vi-VN" altLang="zh-CN" sz="2000" dirty="0"/>
              <a:t>stormy </a:t>
            </a:r>
            <a:r>
              <a:rPr lang="en-US" altLang="zh-CN" sz="2000" dirty="0"/>
              <a:t> </a:t>
            </a:r>
            <a:r>
              <a:rPr lang="vi-VN" altLang="zh-CN" sz="2000" dirty="0"/>
              <a:t>mixed    //</a:t>
            </a:r>
            <a:r>
              <a:rPr lang="zh-CN" altLang="en-US" sz="2000" dirty="0"/>
              <a:t>供给方程：</a:t>
            </a:r>
            <a:r>
              <a:rPr lang="zh-CN" altLang="en-US" sz="2000" b="1" dirty="0">
                <a:solidFill>
                  <a:srgbClr val="FF0000"/>
                </a:solidFill>
              </a:rPr>
              <a:t>供给价格弹性应为正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253" y="4140679"/>
            <a:ext cx="8652294" cy="526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139351" y="1984075"/>
            <a:ext cx="3933645" cy="21566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F069-5A43-4C37-B0F6-FB8D71F5E6E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89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8650" y="5041115"/>
            <a:ext cx="7871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下标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j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区别是对不同人的测量，用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分别表示穿鞋和光脚两种情形。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705" y="8853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内生处理：不同的人，与同一个人的多种状态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54917" y="4109338"/>
            <a:ext cx="616944" cy="7271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162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657350" y="3325249"/>
            <a:ext cx="7512" cy="7166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274419" y="4095250"/>
            <a:ext cx="616944" cy="7271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170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411256" y="3424640"/>
            <a:ext cx="64525" cy="6172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89246" y="4109338"/>
            <a:ext cx="616944" cy="7271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-8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endCxn id="11" idx="0"/>
          </p:cNvCxnSpPr>
          <p:nvPr/>
        </p:nvCxnSpPr>
        <p:spPr>
          <a:xfrm flipH="1">
            <a:off x="997718" y="3392701"/>
            <a:ext cx="68855" cy="7166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755519" y="4161299"/>
            <a:ext cx="616944" cy="7271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052974" y="3702031"/>
            <a:ext cx="11017" cy="45169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205454" y="4050238"/>
            <a:ext cx="616944" cy="7271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-10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513926" y="3582084"/>
            <a:ext cx="11017" cy="45169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8004-B47B-43DD-B399-ADC55DEBAEF9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6" y="845907"/>
            <a:ext cx="8445260" cy="1926503"/>
          </a:xfrm>
          <a:prstGeom prst="rect">
            <a:avLst/>
          </a:prstGeom>
        </p:spPr>
      </p:pic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951266"/>
              </p:ext>
            </p:extLst>
          </p:nvPr>
        </p:nvGraphicFramePr>
        <p:xfrm>
          <a:off x="766763" y="2814638"/>
          <a:ext cx="76327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59" name="公式" r:id="rId4" imgW="3365280" imgH="444240" progId="Equation.3">
                  <p:embed/>
                </p:oleObj>
              </mc:Choice>
              <mc:Fallback>
                <p:oleObj name="公式" r:id="rId4" imgW="3365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2814638"/>
                        <a:ext cx="76327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588179" y="4095250"/>
            <a:ext cx="616944" cy="7271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160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4025856" y="3325249"/>
            <a:ext cx="97571" cy="7166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  <p:bldP spid="11" grpId="0" animBg="1"/>
      <p:bldP spid="13" grpId="0" animBg="1"/>
      <p:bldP spid="15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4" y="5681592"/>
            <a:ext cx="4545581" cy="11764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内生处理（自选择）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772607"/>
              </p:ext>
            </p:extLst>
          </p:nvPr>
        </p:nvGraphicFramePr>
        <p:xfrm>
          <a:off x="452438" y="1851025"/>
          <a:ext cx="4281487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07" name="公式" r:id="rId4" imgW="1930320" imgH="1384200" progId="Equation.3">
                  <p:embed/>
                </p:oleObj>
              </mc:Choice>
              <mc:Fallback>
                <p:oleObj name="公式" r:id="rId4" imgW="1930320" imgH="13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438" y="1851025"/>
                        <a:ext cx="4281487" cy="30638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370396" y="701583"/>
            <a:ext cx="8178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对于处理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，只能观察到一个潜在结果，但观察到哪个结果不是随机的，而是自选择的</a:t>
            </a:r>
          </a:p>
        </p:txBody>
      </p:sp>
      <p:sp>
        <p:nvSpPr>
          <p:cNvPr id="7" name="矩形 6"/>
          <p:cNvSpPr/>
          <p:nvPr/>
        </p:nvSpPr>
        <p:spPr>
          <a:xfrm>
            <a:off x="232254" y="5085163"/>
            <a:ext cx="4377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E(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uv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0,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则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越小（光脚时身高越矮）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越大，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越大，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d=1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的概率越高（即穿鞋的越多）</a:t>
            </a:r>
          </a:p>
        </p:txBody>
      </p:sp>
      <p:sp>
        <p:nvSpPr>
          <p:cNvPr id="9" name="矩形 8"/>
          <p:cNvSpPr/>
          <p:nvPr/>
        </p:nvSpPr>
        <p:spPr>
          <a:xfrm>
            <a:off x="4965640" y="1511200"/>
            <a:ext cx="4201064" cy="35394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*内生处理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V=(1,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 \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0.8 ,1)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drawnorm u v,n(100000) cov(V) seed(1) clear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y0=u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y1=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+u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</a:t>
            </a:r>
            <a:r>
              <a:rPr lang="el-GR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=0,</a:t>
            </a:r>
            <a:r>
              <a:rPr lang="el-GR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+ 0.5</a:t>
            </a:r>
            <a:endParaRPr lang="pl-PL" altLang="zh-CN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=v&gt;0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y=y1   if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==1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 y=y0  if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==0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uv=u*v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u=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   uv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12644" y="5198268"/>
            <a:ext cx="4231356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y  d      //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估计出的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l-GR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- 0.78</a:t>
            </a:r>
          </a:p>
        </p:txBody>
      </p:sp>
      <p:sp>
        <p:nvSpPr>
          <p:cNvPr id="14" name="矩形 13"/>
          <p:cNvSpPr/>
          <p:nvPr/>
        </p:nvSpPr>
        <p:spPr>
          <a:xfrm>
            <a:off x="4723142" y="6212650"/>
            <a:ext cx="4556363" cy="320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640" y="4304113"/>
            <a:ext cx="24193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9" grpId="0" animBg="1"/>
      <p:bldP spid="11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E5CE-F230-4BD1-940F-85FCBCA58052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43957"/>
              </p:ext>
            </p:extLst>
          </p:nvPr>
        </p:nvGraphicFramePr>
        <p:xfrm>
          <a:off x="628650" y="1195595"/>
          <a:ext cx="3789362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46" name="公式" r:id="rId3" imgW="1549080" imgH="660240" progId="Equation.3">
                  <p:embed/>
                </p:oleObj>
              </mc:Choice>
              <mc:Fallback>
                <p:oleObj name="公式" r:id="rId3" imgW="154908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195595"/>
                        <a:ext cx="3789362" cy="14843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05441" y="14147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81705" y="1252656"/>
            <a:ext cx="414067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9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若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s=0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的那一部分样本不可得， 此时一致性条件不仅要求误差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与自变量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不相关，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还要求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之间也必须不相关。</a:t>
            </a:r>
            <a:endParaRPr kumimoji="0" lang="zh-CN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08958" y="2933318"/>
            <a:ext cx="829861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9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如果不是随机选择样本，而是依据某个规则对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加以选择，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y&lt;c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进入样本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s=1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，将导致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</a:t>
            </a:r>
            <a:r>
              <a:rPr lang="zh-CN" altLang="en-US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（因</a:t>
            </a:r>
            <a:r>
              <a:rPr lang="en-US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的函数），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从而估计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一致。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此即</a:t>
            </a: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tobit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模型处理的问题。</a:t>
            </a:r>
            <a:endParaRPr kumimoji="0" lang="zh-CN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28650" y="5395242"/>
            <a:ext cx="63145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一般情形可表达为，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s=1,</a:t>
            </a:r>
            <a:r>
              <a:rPr kumimoji="0" lang="zh-CN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是否进入样本取决于变量</a:t>
            </a:r>
            <a:r>
              <a:rPr kumimoji="0" lang="es-E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endParaRPr kumimoji="0" lang="es-E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952875"/>
              </p:ext>
            </p:extLst>
          </p:nvPr>
        </p:nvGraphicFramePr>
        <p:xfrm>
          <a:off x="747620" y="4129969"/>
          <a:ext cx="684212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47" name="公式" r:id="rId5" imgW="3263760" imgH="431640" progId="Equation.3">
                  <p:embed/>
                </p:oleObj>
              </mc:Choice>
              <mc:Fallback>
                <p:oleObj name="公式" r:id="rId5" imgW="32637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7620" y="4129969"/>
                        <a:ext cx="6842125" cy="9080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9894" y="1898191"/>
            <a:ext cx="7815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二、随机变量及其分布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343112"/>
              </p:ext>
            </p:extLst>
          </p:nvPr>
        </p:nvGraphicFramePr>
        <p:xfrm>
          <a:off x="338685" y="2289262"/>
          <a:ext cx="4428485" cy="238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82" name="公式" r:id="rId3" imgW="2145960" imgH="1155600" progId="Equation.3">
                  <p:embed/>
                </p:oleObj>
              </mc:Choice>
              <mc:Fallback>
                <p:oleObj name="公式" r:id="rId3" imgW="2145960" imgH="11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685" y="2289262"/>
                        <a:ext cx="4428485" cy="238122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35119" y="4799782"/>
            <a:ext cx="4236881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例：假设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E(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)&lt;0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则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增大，既使得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取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的概率增加也使得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变小，即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sx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负相关，出现内生性</a:t>
            </a:r>
          </a:p>
        </p:txBody>
      </p:sp>
      <p:sp>
        <p:nvSpPr>
          <p:cNvPr id="9" name="矩形 8"/>
          <p:cNvSpPr/>
          <p:nvPr/>
        </p:nvSpPr>
        <p:spPr>
          <a:xfrm>
            <a:off x="4942936" y="838372"/>
            <a:ext cx="4201064" cy="3046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*内生样本选择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V=(1,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 \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0.8 ,1)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drawnorm u v,n(100000) cov(V) seed(1) clear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drawnorm x,m(1)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y=x+u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s=v&gt;0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 y=Ty</a:t>
            </a:r>
            <a:endParaRPr lang="pl-PL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 y=.  if s==0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uv=u*v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=x*u</a:t>
            </a:r>
            <a:endParaRPr lang="pl-PL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xu=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s*</a:t>
            </a:r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x*u  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 uv  xu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934" y="819646"/>
            <a:ext cx="4425891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例：估计培训就业效果，掌握技能后就失联了，留下的都是难以找到工作的人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仅用剩下的样本估计就业效果。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072" y="5743322"/>
            <a:ext cx="3998078" cy="1000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105" y="3873791"/>
            <a:ext cx="3275253" cy="8953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931072" y="4759971"/>
            <a:ext cx="4137895" cy="92333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 x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Ty  y 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8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内生处理与内生样本选择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79661" y="6032404"/>
            <a:ext cx="5452791" cy="73866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内生样本选择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离开的都是穿鞋的</a:t>
            </a:r>
          </a:p>
        </p:txBody>
      </p:sp>
      <p:sp>
        <p:nvSpPr>
          <p:cNvPr id="12" name="矩形 11"/>
          <p:cNvSpPr/>
          <p:nvPr/>
        </p:nvSpPr>
        <p:spPr>
          <a:xfrm>
            <a:off x="3227806" y="815617"/>
            <a:ext cx="3248203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内生处理、自选择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747A-0855-4B45-8EAA-7A14F4B55FE0}" type="datetime1">
              <a:rPr lang="zh-CN" altLang="en-US" smtClean="0"/>
              <a:t>2020/11/7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12253"/>
              </p:ext>
            </p:extLst>
          </p:nvPr>
        </p:nvGraphicFramePr>
        <p:xfrm>
          <a:off x="628650" y="1551791"/>
          <a:ext cx="8236254" cy="4425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2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27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s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y0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y1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9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158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9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9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.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59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.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70183" y="4645128"/>
            <a:ext cx="921053" cy="1111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27930" y="1598010"/>
            <a:ext cx="863719" cy="4234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4313208" y="5684808"/>
            <a:ext cx="614722" cy="34759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cxnSpLocks/>
          </p:cNvCxnSpPr>
          <p:nvPr/>
        </p:nvCxnSpPr>
        <p:spPr>
          <a:xfrm>
            <a:off x="1270661" y="5756761"/>
            <a:ext cx="609000" cy="59959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032200" y="1523814"/>
            <a:ext cx="2889849" cy="320346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180961" y="1562108"/>
            <a:ext cx="863719" cy="4234395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endCxn id="20" idx="0"/>
          </p:cNvCxnSpPr>
          <p:nvPr/>
        </p:nvCxnSpPr>
        <p:spPr>
          <a:xfrm flipH="1">
            <a:off x="2612821" y="886259"/>
            <a:ext cx="614985" cy="675849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cxnSpLocks/>
          </p:cNvCxnSpPr>
          <p:nvPr/>
        </p:nvCxnSpPr>
        <p:spPr>
          <a:xfrm flipH="1" flipV="1">
            <a:off x="6476009" y="1033153"/>
            <a:ext cx="1064822" cy="428795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0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34D3-FA2C-457A-B7DA-A7A33498E534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随机效应：自变量与随机效应项相关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373733"/>
              </p:ext>
            </p:extLst>
          </p:nvPr>
        </p:nvGraphicFramePr>
        <p:xfrm>
          <a:off x="836762" y="2115662"/>
          <a:ext cx="5895975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15" name="公式" r:id="rId3" imgW="2234880" imgH="685800" progId="Equation.3">
                  <p:embed/>
                </p:oleObj>
              </mc:Choice>
              <mc:Fallback>
                <p:oleObj name="公式" r:id="rId3" imgW="223488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762" y="2115662"/>
                        <a:ext cx="5895975" cy="18065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82539" y="872587"/>
            <a:ext cx="8178920" cy="9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在面板数据中，若个体不可观察变量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被视为随机变量，若进入随机误差项，若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相关，将导致内生性，表现为自变量与误差项相关。</a:t>
            </a:r>
          </a:p>
        </p:txBody>
      </p:sp>
      <p:sp>
        <p:nvSpPr>
          <p:cNvPr id="8" name="矩形 7"/>
          <p:cNvSpPr/>
          <p:nvPr/>
        </p:nvSpPr>
        <p:spPr>
          <a:xfrm>
            <a:off x="301924" y="4166931"/>
            <a:ext cx="4201064" cy="255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*随机效应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 V=(1,0.8 \ 0.8 ,1)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drawnorm x c,n(100000) cov(V) seed(1) clear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drawnorm u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v=u+int(c)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xc=x*c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xv=x*v</a:t>
            </a:r>
          </a:p>
          <a:p>
            <a:r>
              <a:rPr lang="pl-PL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xc xv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s-E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y=x+c+u</a:t>
            </a:r>
          </a:p>
          <a:p>
            <a:r>
              <a:rPr lang="es-E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y x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493" y="4166931"/>
            <a:ext cx="4207529" cy="1472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23" y="5841899"/>
            <a:ext cx="5933577" cy="93864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49911" y="6228271"/>
            <a:ext cx="5894089" cy="310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模型函数形式设定偏误导致内生性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13405" y="914498"/>
            <a:ext cx="5630595" cy="5001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28600" indent="76200">
              <a:spcAft>
                <a:spcPts val="600"/>
              </a:spcAft>
            </a:pP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drawnorm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x 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u,n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(10000) seed(1) clear  </a:t>
            </a: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g    y=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x+x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x+u</a:t>
            </a: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  y  x </a:t>
            </a: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ovtest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   //</a:t>
            </a:r>
            <a:r>
              <a:rPr lang="zh-CN" altLang="en-US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设定检验</a:t>
            </a: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 </a:t>
            </a: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margins ,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dydx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(*) at(x=10)   //x=10</a:t>
            </a:r>
            <a:r>
              <a:rPr lang="zh-CN" altLang="en-US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处边际效应</a:t>
            </a: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y 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c.x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##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c.x</a:t>
            </a: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estat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ovtest</a:t>
            </a: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设定检验</a:t>
            </a: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endParaRPr lang="en-US" altLang="zh-CN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indent="76200">
              <a:spcAft>
                <a:spcPts val="600"/>
              </a:spcAft>
            </a:pPr>
            <a:r>
              <a:rPr lang="en-US" altLang="zh-CN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margins ,</a:t>
            </a:r>
            <a:r>
              <a:rPr lang="en-US" altLang="zh-CN" b="1" kern="1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dydx</a:t>
            </a:r>
            <a:r>
              <a:rPr lang="en-US" altLang="zh-CN" sz="2000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(*) at(x=10) //x=10</a:t>
            </a:r>
            <a:r>
              <a:rPr lang="zh-CN" altLang="en-US" sz="2000" b="1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处边际效应</a:t>
            </a:r>
            <a:endParaRPr lang="en-US" altLang="zh-CN" sz="2000" b="1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8920-180D-4AD4-80D9-D632B332462C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66330" r="25502"/>
          <a:stretch/>
        </p:blipFill>
        <p:spPr>
          <a:xfrm>
            <a:off x="3846301" y="2352189"/>
            <a:ext cx="3763273" cy="6424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5660" t="63899"/>
          <a:stretch/>
        </p:blipFill>
        <p:spPr>
          <a:xfrm>
            <a:off x="3846301" y="5907605"/>
            <a:ext cx="4960189" cy="8974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62918"/>
          <a:stretch/>
        </p:blipFill>
        <p:spPr>
          <a:xfrm>
            <a:off x="3814572" y="3369701"/>
            <a:ext cx="4837802" cy="7141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/>
          <a:srcRect t="31556"/>
          <a:stretch/>
        </p:blipFill>
        <p:spPr>
          <a:xfrm>
            <a:off x="3814572" y="4823888"/>
            <a:ext cx="3867150" cy="67590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996186" y="6171023"/>
            <a:ext cx="1317685" cy="550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663803" y="2631846"/>
            <a:ext cx="1736067" cy="377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075392" y="3605957"/>
            <a:ext cx="1393755" cy="472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880113" y="5110294"/>
            <a:ext cx="1736067" cy="377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308155" y="1278856"/>
          <a:ext cx="3014791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10" name="公式" r:id="rId7" imgW="1358640" imgH="1803240" progId="Equation.3">
                  <p:embed/>
                </p:oleObj>
              </mc:Choice>
              <mc:Fallback>
                <p:oleObj name="公式" r:id="rId7" imgW="1358640" imgH="1803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55" y="1278856"/>
                        <a:ext cx="3014791" cy="3767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/>
          <p:cNvSpPr/>
          <p:nvPr/>
        </p:nvSpPr>
        <p:spPr>
          <a:xfrm>
            <a:off x="112777" y="5191835"/>
            <a:ext cx="3287452" cy="161326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indent="304800">
              <a:lnSpc>
                <a:spcPct val="105000"/>
              </a:lnSpc>
              <a:spcAft>
                <a:spcPts val="1000"/>
              </a:spcAft>
            </a:pPr>
            <a:r>
              <a:rPr lang="zh-CN" altLang="en-US" sz="2400" kern="100" dirty="0">
                <a:latin typeface="Cambria" panose="02040503050406030204" pitchFamily="18" charset="0"/>
                <a:cs typeface="Times New Roman" panose="02020603050405020304" pitchFamily="18" charset="0"/>
              </a:rPr>
              <a:t>误将非线性设成线性，将导致内生性，尤其会使得边际效应估计出现巨大偏差。</a:t>
            </a:r>
            <a:endParaRPr lang="en-US" altLang="zh-CN" sz="2400" kern="1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41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第七部分要点小结</a:t>
            </a:r>
          </a:p>
        </p:txBody>
      </p:sp>
      <p:sp>
        <p:nvSpPr>
          <p:cNvPr id="5" name="矩形 4"/>
          <p:cNvSpPr/>
          <p:nvPr/>
        </p:nvSpPr>
        <p:spPr>
          <a:xfrm>
            <a:off x="2527544" y="1056488"/>
            <a:ext cx="54409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遗漏变量</a:t>
            </a:r>
            <a:r>
              <a:rPr lang="en-US" altLang="zh-CN" sz="2000" i="1" dirty="0"/>
              <a:t>—</a:t>
            </a:r>
            <a:r>
              <a:rPr lang="zh-CN" altLang="en-US" sz="2000" dirty="0"/>
              <a:t>难以观测变量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2527544" y="1773604"/>
            <a:ext cx="50765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测量误差 </a:t>
            </a:r>
            <a:r>
              <a:rPr lang="en-US" altLang="zh-CN" sz="2000" dirty="0"/>
              <a:t>—</a:t>
            </a:r>
            <a:r>
              <a:rPr lang="zh-CN" altLang="en-US" sz="2000" dirty="0"/>
              <a:t>变量可观测，但测不准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2527544" y="2486617"/>
            <a:ext cx="58918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联立因果</a:t>
            </a:r>
            <a:r>
              <a:rPr lang="en-US" altLang="zh-CN" sz="2000" dirty="0"/>
              <a:t>—</a:t>
            </a:r>
            <a:r>
              <a:rPr lang="zh-CN" altLang="en-US" sz="2000" dirty="0"/>
              <a:t>只能观测到均衡值</a:t>
            </a:r>
            <a:endParaRPr lang="en-US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2508847" y="3252337"/>
            <a:ext cx="57992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内生处理指派</a:t>
            </a:r>
            <a:r>
              <a:rPr lang="en-US" altLang="zh-CN" sz="2000" dirty="0"/>
              <a:t>—</a:t>
            </a:r>
            <a:r>
              <a:rPr lang="zh-CN" altLang="en-US" sz="2000" dirty="0"/>
              <a:t>只能观察到一种结果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2527544" y="4013944"/>
            <a:ext cx="56596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内生样本选择 </a:t>
            </a:r>
            <a:r>
              <a:rPr lang="en-US" altLang="zh-CN" sz="2000" dirty="0"/>
              <a:t>—</a:t>
            </a:r>
            <a:r>
              <a:rPr lang="zh-CN" altLang="en-US" sz="2000" dirty="0"/>
              <a:t>只能观察到部分结果</a:t>
            </a:r>
            <a:endParaRPr lang="en-US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2508847" y="4731065"/>
            <a:ext cx="5644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随机效应 </a:t>
            </a:r>
            <a:r>
              <a:rPr lang="en-US" altLang="zh-CN" sz="2000" dirty="0"/>
              <a:t>—</a:t>
            </a:r>
            <a:r>
              <a:rPr lang="zh-CN" altLang="en-US" sz="2000" dirty="0"/>
              <a:t>个体不可观察效应</a:t>
            </a:r>
          </a:p>
        </p:txBody>
      </p:sp>
      <p:sp>
        <p:nvSpPr>
          <p:cNvPr id="13" name="矩形 12"/>
          <p:cNvSpPr/>
          <p:nvPr/>
        </p:nvSpPr>
        <p:spPr>
          <a:xfrm>
            <a:off x="2508847" y="5453222"/>
            <a:ext cx="5644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模型设定偏误 </a:t>
            </a:r>
            <a:r>
              <a:rPr lang="en-US" altLang="zh-CN" sz="2000" i="1" dirty="0"/>
              <a:t>–</a:t>
            </a:r>
            <a:r>
              <a:rPr lang="zh-CN" altLang="en-US" sz="2000" dirty="0"/>
              <a:t>函数形式设定错误</a:t>
            </a:r>
          </a:p>
        </p:txBody>
      </p:sp>
    </p:spTree>
    <p:extLst>
      <p:ext uri="{BB962C8B-B14F-4D97-AF65-F5344CB8AC3E}">
        <p14:creationId xmlns:p14="http://schemas.microsoft.com/office/powerpoint/2010/main" val="2501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55" y="295229"/>
            <a:ext cx="8549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八、如何应对内生性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文本框 1"/>
          <p:cNvSpPr txBox="1"/>
          <p:nvPr/>
        </p:nvSpPr>
        <p:spPr>
          <a:xfrm>
            <a:off x="2088672" y="1658679"/>
            <a:ext cx="5399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控制变量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差分估计（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，合成控制法）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代理变量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工具变量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IV,2SLS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GMM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、匹配估计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断点回归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控制函数（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CF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ERM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ML+CF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7605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551119"/>
            <a:ext cx="854908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8.1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控制变量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303769" y="3388706"/>
            <a:ext cx="8505645" cy="92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若自变量与遗漏变量相关，则纳入遗漏变量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31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455" y="38218"/>
            <a:ext cx="8530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控制变量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888612"/>
              </p:ext>
            </p:extLst>
          </p:nvPr>
        </p:nvGraphicFramePr>
        <p:xfrm>
          <a:off x="2333318" y="1803322"/>
          <a:ext cx="17367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49" name="公式" r:id="rId3" imgW="698400" imgH="203040" progId="Equation.3">
                  <p:embed/>
                </p:oleObj>
              </mc:Choice>
              <mc:Fallback>
                <p:oleObj name="公式" r:id="rId3" imgW="698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318" y="1803322"/>
                        <a:ext cx="17367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647008"/>
              </p:ext>
            </p:extLst>
          </p:nvPr>
        </p:nvGraphicFramePr>
        <p:xfrm>
          <a:off x="2546600" y="2876417"/>
          <a:ext cx="20939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0" name="公式" r:id="rId5" imgW="863280" imgH="203040" progId="Equation.3">
                  <p:embed/>
                </p:oleObj>
              </mc:Choice>
              <mc:Fallback>
                <p:oleObj name="公式" r:id="rId5" imgW="863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600" y="2876417"/>
                        <a:ext cx="2093912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424102"/>
              </p:ext>
            </p:extLst>
          </p:nvPr>
        </p:nvGraphicFramePr>
        <p:xfrm>
          <a:off x="5817513" y="4354571"/>
          <a:ext cx="2039892" cy="1155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1" name="公式" r:id="rId7" imgW="761669" imgH="431613" progId="Equation.3">
                  <p:embed/>
                </p:oleObj>
              </mc:Choice>
              <mc:Fallback>
                <p:oleObj name="公式" r:id="rId7" imgW="761669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7513" y="4354571"/>
                        <a:ext cx="2039892" cy="11555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073386"/>
              </p:ext>
            </p:extLst>
          </p:nvPr>
        </p:nvGraphicFramePr>
        <p:xfrm>
          <a:off x="2333318" y="1052646"/>
          <a:ext cx="57642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2" name="公式" r:id="rId9" imgW="2336760" imgH="203040" progId="Equation.3">
                  <p:embed/>
                </p:oleObj>
              </mc:Choice>
              <mc:Fallback>
                <p:oleObj name="公式" r:id="rId9" imgW="2336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318" y="1052646"/>
                        <a:ext cx="5764213" cy="5318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49408" y="1045402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真实模型</a:t>
            </a:r>
          </a:p>
        </p:txBody>
      </p:sp>
      <p:sp>
        <p:nvSpPr>
          <p:cNvPr id="14" name="矩形 13"/>
          <p:cNvSpPr/>
          <p:nvPr/>
        </p:nvSpPr>
        <p:spPr>
          <a:xfrm>
            <a:off x="849408" y="1865071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错误设定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23066"/>
              </p:ext>
            </p:extLst>
          </p:nvPr>
        </p:nvGraphicFramePr>
        <p:xfrm>
          <a:off x="2474355" y="3638513"/>
          <a:ext cx="47291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3" name="公式" r:id="rId11" imgW="1993680" imgH="203040" progId="Equation.3">
                  <p:embed/>
                </p:oleObj>
              </mc:Choice>
              <mc:Fallback>
                <p:oleObj name="公式" r:id="rId11" imgW="1993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355" y="3638513"/>
                        <a:ext cx="4729162" cy="481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849408" y="2876417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zh-CN" altLang="en-US" dirty="0"/>
              <a:t>是否内生？</a:t>
            </a:r>
          </a:p>
        </p:txBody>
      </p:sp>
      <p:sp>
        <p:nvSpPr>
          <p:cNvPr id="17" name="矩形 16"/>
          <p:cNvSpPr/>
          <p:nvPr/>
        </p:nvSpPr>
        <p:spPr>
          <a:xfrm>
            <a:off x="4070043" y="4705918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是否内生的两个条件</a:t>
            </a:r>
          </a:p>
        </p:txBody>
      </p:sp>
      <p:sp>
        <p:nvSpPr>
          <p:cNvPr id="18" name="矩形 17"/>
          <p:cNvSpPr/>
          <p:nvPr/>
        </p:nvSpPr>
        <p:spPr>
          <a:xfrm>
            <a:off x="5891261" y="1643449"/>
            <a:ext cx="2854707" cy="10951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若</a:t>
            </a:r>
            <a:r>
              <a:rPr lang="en-US" altLang="zh-CN" sz="2000" b="1" dirty="0">
                <a:solidFill>
                  <a:srgbClr val="FF0000"/>
                </a:solidFill>
              </a:rPr>
              <a:t>z</a:t>
            </a:r>
            <a:r>
              <a:rPr lang="zh-CN" altLang="en-US" sz="2000" b="1" dirty="0">
                <a:solidFill>
                  <a:srgbClr val="FF0000"/>
                </a:solidFill>
              </a:rPr>
              <a:t>是可以观测的，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加入作为控制变量，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即可获得</a:t>
            </a:r>
            <a:r>
              <a:rPr lang="el-GR" altLang="zh-CN" sz="2000" b="1" dirty="0">
                <a:solidFill>
                  <a:srgbClr val="FF0000"/>
                </a:solidFill>
              </a:rPr>
              <a:t>β</a:t>
            </a:r>
            <a:r>
              <a:rPr lang="zh-CN" altLang="en-US" sz="2000" b="1" dirty="0">
                <a:solidFill>
                  <a:srgbClr val="FF0000"/>
                </a:solidFill>
              </a:rPr>
              <a:t>的一致估计</a:t>
            </a:r>
          </a:p>
        </p:txBody>
      </p:sp>
    </p:spTree>
    <p:extLst>
      <p:ext uri="{BB962C8B-B14F-4D97-AF65-F5344CB8AC3E}">
        <p14:creationId xmlns:p14="http://schemas.microsoft.com/office/powerpoint/2010/main" val="3873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820" y="88891"/>
            <a:ext cx="844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李宏彬等：父母的政治资本如何影响大学生的起薪？</a:t>
            </a:r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6377"/>
            <a:ext cx="9144000" cy="578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17820" y="1857926"/>
            <a:ext cx="9026180" cy="3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7143" y="4921622"/>
            <a:ext cx="2475408" cy="10219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/>
              <a:t>先基准设定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再逐步加入控制变量</a:t>
            </a:r>
          </a:p>
        </p:txBody>
      </p:sp>
      <p:sp>
        <p:nvSpPr>
          <p:cNvPr id="6" name="矩形 5"/>
          <p:cNvSpPr/>
          <p:nvPr/>
        </p:nvSpPr>
        <p:spPr>
          <a:xfrm>
            <a:off x="4459857" y="6495690"/>
            <a:ext cx="4684143" cy="362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注：该案例因无法获取原始数据，无法复现</a:t>
            </a:r>
          </a:p>
        </p:txBody>
      </p:sp>
    </p:spTree>
    <p:extLst>
      <p:ext uri="{BB962C8B-B14F-4D97-AF65-F5344CB8AC3E}">
        <p14:creationId xmlns:p14="http://schemas.microsoft.com/office/powerpoint/2010/main" val="28575301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5571" y="140650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父母的政治资本如何影响大学生的起薪？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BEE4-0727-45ED-8F13-31D457B8D77C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中国人民大学，陈传波</a:t>
            </a:r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936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2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随机现象、随机变量与分布函数</a:t>
            </a:r>
          </a:p>
        </p:txBody>
      </p:sp>
      <p:sp>
        <p:nvSpPr>
          <p:cNvPr id="260097" name="Rectangle 1"/>
          <p:cNvSpPr>
            <a:spLocks noChangeArrowheads="1"/>
          </p:cNvSpPr>
          <p:nvPr/>
        </p:nvSpPr>
        <p:spPr bwMode="auto">
          <a:xfrm>
            <a:off x="0" y="944228"/>
            <a:ext cx="9144000" cy="583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304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/>
              <a:t>1.</a:t>
            </a:r>
            <a:r>
              <a:rPr lang="zh-CN" altLang="en-US" sz="2400" dirty="0"/>
              <a:t>随机现象</a:t>
            </a:r>
            <a:r>
              <a:rPr lang="zh-CN" altLang="zh-CN" sz="2400" dirty="0"/>
              <a:t>发生前不可完全预知</a:t>
            </a:r>
            <a:r>
              <a:rPr lang="zh-CN" altLang="en-US" sz="2400" dirty="0"/>
              <a:t>，“</a:t>
            </a:r>
            <a:r>
              <a:rPr lang="zh-CN" altLang="zh-CN" sz="2400" dirty="0"/>
              <a:t>生活就像一盒巧克力</a:t>
            </a:r>
            <a:r>
              <a:rPr lang="zh-CN" altLang="en-US" sz="2400" dirty="0"/>
              <a:t>”</a:t>
            </a:r>
            <a:endParaRPr lang="en-US" altLang="zh-CN" sz="2400" dirty="0"/>
          </a:p>
        </p:txBody>
      </p:sp>
      <p:sp>
        <p:nvSpPr>
          <p:cNvPr id="2" name="圆角矩形 1"/>
          <p:cNvSpPr/>
          <p:nvPr/>
        </p:nvSpPr>
        <p:spPr>
          <a:xfrm>
            <a:off x="1905628" y="3518514"/>
            <a:ext cx="1354347" cy="2078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男</a:t>
            </a:r>
            <a:endParaRPr lang="en-US" altLang="zh-CN" sz="2400" b="1" dirty="0"/>
          </a:p>
          <a:p>
            <a:pPr algn="ctr"/>
            <a:endParaRPr lang="en-US" altLang="zh-CN" sz="2400" b="1" dirty="0"/>
          </a:p>
          <a:p>
            <a:pPr algn="ctr"/>
            <a:r>
              <a:rPr lang="zh-CN" altLang="en-US" sz="2400" b="1" dirty="0"/>
              <a:t>女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993220" y="3518513"/>
            <a:ext cx="1354347" cy="2078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</a:t>
            </a:r>
          </a:p>
          <a:p>
            <a:pPr algn="ctr"/>
            <a:endParaRPr lang="en-US" altLang="zh-CN" sz="2400" b="1" dirty="0"/>
          </a:p>
          <a:p>
            <a:pPr algn="ctr"/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1" name="圆角矩形 10"/>
          <p:cNvSpPr/>
          <p:nvPr/>
        </p:nvSpPr>
        <p:spPr>
          <a:xfrm>
            <a:off x="6263130" y="3509886"/>
            <a:ext cx="1354347" cy="2078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0.51</a:t>
            </a:r>
          </a:p>
          <a:p>
            <a:pPr algn="ctr"/>
            <a:endParaRPr lang="en-US" altLang="zh-CN" sz="2400" b="1" dirty="0"/>
          </a:p>
          <a:p>
            <a:pPr algn="ctr"/>
            <a:r>
              <a:rPr lang="en-US" altLang="zh-CN" sz="2400" b="1" dirty="0"/>
              <a:t>0.49</a:t>
            </a:r>
            <a:endParaRPr lang="zh-CN" altLang="en-US" sz="2400" b="1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820609" y="4191374"/>
            <a:ext cx="1733909" cy="2587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93220" y="2872182"/>
                <a:ext cx="1300036" cy="738664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dirty="0"/>
                        <m:t>随机变量</m:t>
                      </m:r>
                    </m:oMath>
                  </m:oMathPara>
                </a14:m>
                <a:endParaRPr lang="en-US" altLang="zh-CN" sz="2400" dirty="0"/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altLang="zh-CN" sz="2400" dirty="0"/>
                        <m:t>ω</m:t>
                      </m:r>
                      <m:r>
                        <m:rPr>
                          <m:nor/>
                        </m:rPr>
                        <a:rPr lang="en-US" altLang="zh-CN" sz="2400" b="0" i="0" dirty="0" smtClean="0"/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220" y="2872182"/>
                <a:ext cx="1300036" cy="738664"/>
              </a:xfrm>
              <a:prstGeom prst="rect">
                <a:avLst/>
              </a:prstGeom>
              <a:blipFill rotWithShape="0">
                <a:blip r:embed="rId2"/>
                <a:stretch>
                  <a:fillRect l="-10798" t="-5785" r="-6103" b="-17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967248" y="2771222"/>
                <a:ext cx="1231106" cy="738664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/>
                  <a:t>随机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事件</m:t>
                    </m:r>
                  </m:oMath>
                </a14:m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l-GR" altLang="zh-CN" sz="2400" dirty="0"/>
                  <a:t>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248" y="2771222"/>
                <a:ext cx="1231106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14851" t="-15702" r="-10891" b="-24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2776896" y="4890113"/>
            <a:ext cx="1733909" cy="2587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305155" y="2872182"/>
                <a:ext cx="1300036" cy="738664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dirty="0" smtClean="0"/>
                        <m:t>分布函数</m:t>
                      </m:r>
                    </m:oMath>
                  </m:oMathPara>
                </a14:m>
                <a:endParaRPr lang="en-US" altLang="zh-CN" sz="2400" dirty="0"/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55" y="2872182"/>
                <a:ext cx="1300036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10280" t="-4959" r="-5607" b="-17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 flipV="1">
            <a:off x="4938394" y="4179380"/>
            <a:ext cx="1733909" cy="2587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938394" y="4903638"/>
            <a:ext cx="1733909" cy="2587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6938" y="3859538"/>
                <a:ext cx="136072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a typeface="Cambria Math" panose="02040503050406030204" pitchFamily="18" charset="0"/>
                  </a:rPr>
                  <a:t>例：下一个出生的人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的性别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8" y="3859538"/>
                <a:ext cx="1360723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571" t="-3289" r="-3125" b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>
          <a:xfrm>
            <a:off x="2857313" y="3435489"/>
            <a:ext cx="1283171" cy="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197034" y="3509886"/>
            <a:ext cx="140279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469564"/>
            <a:ext cx="8064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04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随机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事件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被赋予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实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数值就成为随机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变量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0" y="204404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/>
              <a:t>3.</a:t>
            </a:r>
            <a:r>
              <a:rPr lang="zh-CN" altLang="zh-CN" sz="2400" dirty="0"/>
              <a:t> </a:t>
            </a:r>
            <a:r>
              <a:rPr lang="zh-CN" altLang="en-US" sz="2400" dirty="0"/>
              <a:t>分布是随机变量取特定值与该值出现的可能性（概率）的函数</a:t>
            </a:r>
            <a:endParaRPr lang="zh-CN" altLang="zh-CN" sz="2400" dirty="0">
              <a:latin typeface="Arial" pitchFamily="34" charset="0"/>
              <a:cs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0" y="5788027"/>
                <a:ext cx="9147728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 indent="3048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0" dirty="0"/>
                  <a:t>Discrete Probability 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0" indent="3048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ℙ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altLang="zh-CN" sz="2000" dirty="0"/>
                          <m:t> </m:t>
                        </m:r>
                      </m:e>
                    </m:nary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88027"/>
                <a:ext cx="9147728" cy="1015663"/>
              </a:xfrm>
              <a:prstGeom prst="rect">
                <a:avLst/>
              </a:prstGeom>
              <a:blipFill rotWithShape="0">
                <a:blip r:embed="rId6"/>
                <a:stretch>
                  <a:fillRect b="-66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7" grpId="0"/>
      <p:bldP spid="2" grpId="0" animBg="1"/>
      <p:bldP spid="9" grpId="0" animBg="1"/>
      <p:bldP spid="11" grpId="0" animBg="1"/>
      <p:bldP spid="7" grpId="0" animBg="1"/>
      <p:bldP spid="15" grpId="0" animBg="1"/>
      <p:bldP spid="17" grpId="0" animBg="1"/>
      <p:bldP spid="13" grpId="0"/>
      <p:bldP spid="4" grpId="0"/>
      <p:bldP spid="5" grpId="0"/>
      <p:bldP spid="2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5571" y="140650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父母的政治资本如何影响大学生的起薪？</a:t>
            </a:r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12144" y="788252"/>
            <a:ext cx="8928339" cy="453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3916393"/>
            <a:ext cx="2165230" cy="2415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50885" y="5520906"/>
            <a:ext cx="4442229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H</a:t>
            </a:r>
            <a:r>
              <a:rPr lang="zh-CN" altLang="en-US" b="1" dirty="0"/>
              <a:t>：官二代高起薪是因为其能力素质高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312827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91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82915"/>
            <a:ext cx="9144000" cy="287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46649" y="615231"/>
            <a:ext cx="3588589" cy="903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4968948"/>
            <a:ext cx="1777042" cy="1224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46426" y="5661952"/>
            <a:ext cx="5184102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H</a:t>
            </a:r>
            <a:r>
              <a:rPr lang="zh-CN" altLang="en-US" b="1" dirty="0"/>
              <a:t>：官二代高起薪是因为上的大学好、学的专业好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91316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D69F-0242-4017-B417-905DE6D276AE}" type="datetime1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362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6658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4204311"/>
            <a:ext cx="1975449" cy="2015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53087" y="5687830"/>
            <a:ext cx="393364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H</a:t>
            </a:r>
            <a:r>
              <a:rPr lang="zh-CN" altLang="en-US" b="1" dirty="0"/>
              <a:t>：官二代高起薪是因为在校表现好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3028800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条件均值独立假设下的一致估计与控制变量参数不可识别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260837"/>
              </p:ext>
            </p:extLst>
          </p:nvPr>
        </p:nvGraphicFramePr>
        <p:xfrm>
          <a:off x="771796" y="2105717"/>
          <a:ext cx="789940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39" name="公式" r:id="rId3" imgW="3403440" imgH="431640" progId="Equation.3">
                  <p:embed/>
                </p:oleObj>
              </mc:Choice>
              <mc:Fallback>
                <p:oleObj name="公式" r:id="rId3" imgW="3403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796" y="2105717"/>
                        <a:ext cx="7899400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07666" y="5562678"/>
            <a:ext cx="841667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尽管控制变量与误差相相关，但若条件均值独立假设成立，仍可以获得</a:t>
            </a:r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的一致估计</a:t>
            </a:r>
            <a:endParaRPr kumimoji="1"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但</a:t>
            </a:r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前系数不可识别，不宜过度关注控制变量前的估计系数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128133"/>
              </p:ext>
            </p:extLst>
          </p:nvPr>
        </p:nvGraphicFramePr>
        <p:xfrm>
          <a:off x="3644900" y="1530350"/>
          <a:ext cx="4056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40" name="公式" r:id="rId5" imgW="1803240" imgH="203040" progId="Equation.3">
                  <p:embed/>
                </p:oleObj>
              </mc:Choice>
              <mc:Fallback>
                <p:oleObj name="公式" r:id="rId5" imgW="1803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1530350"/>
                        <a:ext cx="4056063" cy="457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912161"/>
              </p:ext>
            </p:extLst>
          </p:nvPr>
        </p:nvGraphicFramePr>
        <p:xfrm>
          <a:off x="1367352" y="796700"/>
          <a:ext cx="25368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41" name="公式" r:id="rId7" imgW="1028520" imgH="203040" progId="Equation.3">
                  <p:embed/>
                </p:oleObj>
              </mc:Choice>
              <mc:Fallback>
                <p:oleObj name="公式" r:id="rId7" imgW="1028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7352" y="796700"/>
                        <a:ext cx="2536825" cy="531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52781"/>
              </p:ext>
            </p:extLst>
          </p:nvPr>
        </p:nvGraphicFramePr>
        <p:xfrm>
          <a:off x="4471481" y="3526872"/>
          <a:ext cx="2311879" cy="34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42" name="公式" r:id="rId9" imgW="1358640" imgH="203040" progId="Equation.3">
                  <p:embed/>
                </p:oleObj>
              </mc:Choice>
              <mc:Fallback>
                <p:oleObj name="公式" r:id="rId9" imgW="1358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81" y="3526872"/>
                        <a:ext cx="2311879" cy="3458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9036"/>
              </p:ext>
            </p:extLst>
          </p:nvPr>
        </p:nvGraphicFramePr>
        <p:xfrm>
          <a:off x="4471481" y="4056021"/>
          <a:ext cx="1696826" cy="35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43" name="公式" r:id="rId11" imgW="965160" imgH="203040" progId="Equation.3">
                  <p:embed/>
                </p:oleObj>
              </mc:Choice>
              <mc:Fallback>
                <p:oleObj name="公式" r:id="rId11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81" y="4056021"/>
                        <a:ext cx="1696826" cy="3572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560796"/>
              </p:ext>
            </p:extLst>
          </p:nvPr>
        </p:nvGraphicFramePr>
        <p:xfrm>
          <a:off x="771796" y="3150371"/>
          <a:ext cx="326072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44" name="公式" r:id="rId13" imgW="1739880" imgH="1155600" progId="Equation.3">
                  <p:embed/>
                </p:oleObj>
              </mc:Choice>
              <mc:Fallback>
                <p:oleObj name="公式" r:id="rId13" imgW="1739880" imgH="11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1796" y="3150371"/>
                        <a:ext cx="3260725" cy="21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07666" y="1521476"/>
            <a:ext cx="293075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条件均值独立假设：</a:t>
            </a:r>
            <a:endParaRPr lang="zh-CN" altLang="en-US" sz="24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31980"/>
              </p:ext>
            </p:extLst>
          </p:nvPr>
        </p:nvGraphicFramePr>
        <p:xfrm>
          <a:off x="4282239" y="811672"/>
          <a:ext cx="14573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45" name="公式" r:id="rId15" imgW="634680" imgH="203040" progId="Equation.3">
                  <p:embed/>
                </p:oleObj>
              </mc:Choice>
              <mc:Fallback>
                <p:oleObj name="公式" r:id="rId15" imgW="6346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82239" y="811672"/>
                        <a:ext cx="1457325" cy="4667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117627" y="856430"/>
            <a:ext cx="293075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控制变量与误差相关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613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9648" y="8116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什么是好的控制变量：估计大学教育回报，不宜控制职业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64177"/>
          <a:stretch/>
        </p:blipFill>
        <p:spPr>
          <a:xfrm>
            <a:off x="87152" y="4534863"/>
            <a:ext cx="4995836" cy="925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59360"/>
          <a:stretch/>
        </p:blipFill>
        <p:spPr>
          <a:xfrm>
            <a:off x="0" y="5512279"/>
            <a:ext cx="5082988" cy="12091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18204" y="754817"/>
            <a:ext cx="3837537" cy="2800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clear</a:t>
            </a:r>
          </a:p>
          <a:p>
            <a:r>
              <a:rPr lang="en-US" altLang="zh-CN" sz="1600" dirty="0"/>
              <a:t>input collage white income</a:t>
            </a:r>
          </a:p>
          <a:p>
            <a:r>
              <a:rPr lang="en-US" altLang="zh-CN" sz="1600" dirty="0"/>
              <a:t>1 0 1500</a:t>
            </a:r>
          </a:p>
          <a:p>
            <a:r>
              <a:rPr lang="en-US" altLang="zh-CN" sz="1600" dirty="0"/>
              <a:t>0 0 1000</a:t>
            </a:r>
          </a:p>
          <a:p>
            <a:r>
              <a:rPr lang="en-US" altLang="zh-CN" sz="1600" dirty="0"/>
              <a:t>0 0 2000</a:t>
            </a:r>
          </a:p>
          <a:p>
            <a:r>
              <a:rPr lang="en-US" altLang="zh-CN" sz="1600" dirty="0"/>
              <a:t>1 1 2500</a:t>
            </a:r>
          </a:p>
          <a:p>
            <a:r>
              <a:rPr lang="en-US" altLang="zh-CN" sz="1600" dirty="0"/>
              <a:t>1 1 3500</a:t>
            </a:r>
          </a:p>
          <a:p>
            <a:r>
              <a:rPr lang="en-US" altLang="zh-CN" sz="1600" dirty="0"/>
              <a:t>0 1 3000</a:t>
            </a:r>
          </a:p>
          <a:p>
            <a:r>
              <a:rPr lang="en-US" altLang="zh-CN" sz="1600" dirty="0"/>
              <a:t>end</a:t>
            </a:r>
          </a:p>
          <a:p>
            <a:r>
              <a:rPr lang="en-US" altLang="zh-CN" sz="1600" dirty="0" err="1"/>
              <a:t>reg</a:t>
            </a:r>
            <a:r>
              <a:rPr lang="en-US" altLang="zh-CN" sz="1600" dirty="0"/>
              <a:t>  income collage</a:t>
            </a:r>
          </a:p>
          <a:p>
            <a:r>
              <a:rPr lang="en-US" altLang="zh-CN" sz="1600" dirty="0" err="1"/>
              <a:t>reg</a:t>
            </a:r>
            <a:r>
              <a:rPr lang="en-US" altLang="zh-CN" sz="1600" dirty="0"/>
              <a:t>  income collage white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A391-7FB6-4D8E-AD52-D28615362C05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04" y="3639139"/>
            <a:ext cx="4061012" cy="327679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6985" y="749211"/>
            <a:ext cx="49161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+mn-ea"/>
              </a:rPr>
              <a:t>在处理变量被决定之前就被测试到的变量，一般而言是好的控制变量，因为它们无法被处理所改变。</a:t>
            </a:r>
            <a:r>
              <a:rPr kumimoji="1" lang="zh-CN" altLang="en-US" sz="2000" dirty="0">
                <a:latin typeface="+mn-ea"/>
              </a:rPr>
              <a:t>相比之下，在处理变量被决定之后才被测度到的控制变量，可能会部分地被处理所决定，在这种情况下，这些变量其实并不是控制变量，而是处理产生的结果之一。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例</a:t>
            </a:r>
            <a:r>
              <a:rPr kumimoji="1" lang="en-US" altLang="zh-CN" sz="2000" dirty="0">
                <a:latin typeface="+mn-ea"/>
              </a:rPr>
              <a:t>:</a:t>
            </a:r>
            <a:r>
              <a:rPr kumimoji="1" lang="zh-CN" altLang="en-US" sz="2000" dirty="0">
                <a:latin typeface="+mn-ea"/>
              </a:rPr>
              <a:t>上大学、成为白领与收入。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9181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385" y="1284837"/>
            <a:ext cx="854908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8.2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差分估计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407286" y="3000517"/>
            <a:ext cx="85056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收集多期数据做差分估计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可消除不随时间而变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的不可观察遗漏变量导致的内生偏误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495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差分估计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986252"/>
              </p:ext>
            </p:extLst>
          </p:nvPr>
        </p:nvGraphicFramePr>
        <p:xfrm>
          <a:off x="1797355" y="1075001"/>
          <a:ext cx="61420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34" name="公式" r:id="rId3" imgW="2247840" imgH="203040" progId="Equation.3">
                  <p:embed/>
                </p:oleObj>
              </mc:Choice>
              <mc:Fallback>
                <p:oleObj name="公式" r:id="rId3" imgW="22478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355" y="1075001"/>
                        <a:ext cx="6142038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639745"/>
              </p:ext>
            </p:extLst>
          </p:nvPr>
        </p:nvGraphicFramePr>
        <p:xfrm>
          <a:off x="1797355" y="1868186"/>
          <a:ext cx="3930585" cy="6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35" name="公式" r:id="rId5" imgW="1358640" imgH="203040" progId="Equation.3">
                  <p:embed/>
                </p:oleObj>
              </mc:Choice>
              <mc:Fallback>
                <p:oleObj name="公式" r:id="rId5" imgW="1358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355" y="1868186"/>
                        <a:ext cx="3930585" cy="638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404451"/>
              </p:ext>
            </p:extLst>
          </p:nvPr>
        </p:nvGraphicFramePr>
        <p:xfrm>
          <a:off x="1797355" y="2777398"/>
          <a:ext cx="32543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36" name="公式" r:id="rId7" imgW="1193760" imgH="457200" progId="Equation.3">
                  <p:embed/>
                </p:oleObj>
              </mc:Choice>
              <mc:Fallback>
                <p:oleObj name="公式" r:id="rId7" imgW="1193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355" y="2777398"/>
                        <a:ext cx="3254375" cy="1260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52122" y="1165114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真实模型</a:t>
            </a:r>
          </a:p>
        </p:txBody>
      </p:sp>
      <p:sp>
        <p:nvSpPr>
          <p:cNvPr id="8" name="矩形 7"/>
          <p:cNvSpPr/>
          <p:nvPr/>
        </p:nvSpPr>
        <p:spPr>
          <a:xfrm>
            <a:off x="252122" y="1992936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错误设定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81154" y="3232991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多期数据</a:t>
            </a:r>
          </a:p>
        </p:txBody>
      </p:sp>
      <p:sp>
        <p:nvSpPr>
          <p:cNvPr id="10" name="矩形 9"/>
          <p:cNvSpPr/>
          <p:nvPr/>
        </p:nvSpPr>
        <p:spPr>
          <a:xfrm>
            <a:off x="6314536" y="2974643"/>
            <a:ext cx="1994053" cy="8659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n-ea"/>
              </a:rPr>
              <a:t>能差分掉的前提：</a:t>
            </a:r>
            <a:endParaRPr lang="en-US" altLang="zh-CN" sz="2000" dirty="0">
              <a:latin typeface="+mn-ea"/>
            </a:endParaRPr>
          </a:p>
          <a:p>
            <a:pPr algn="ctr"/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的时不变性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131344"/>
              </p:ext>
            </p:extLst>
          </p:nvPr>
        </p:nvGraphicFramePr>
        <p:xfrm>
          <a:off x="2642896" y="5601073"/>
          <a:ext cx="3440113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37" name="公式" r:id="rId9" imgW="1384200" imgH="228600" progId="Equation.3">
                  <p:embed/>
                </p:oleObj>
              </mc:Choice>
              <mc:Fallback>
                <p:oleObj name="公式" r:id="rId9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896" y="5601073"/>
                        <a:ext cx="3440113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314536" y="5637584"/>
            <a:ext cx="2631056" cy="5318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严外生性：当期</a:t>
            </a:r>
            <a:r>
              <a:rPr lang="en-US" altLang="zh-CN" b="1" dirty="0"/>
              <a:t>x</a:t>
            </a:r>
            <a:r>
              <a:rPr lang="zh-CN" altLang="en-US" b="1" dirty="0"/>
              <a:t>与未来、当期和过去均不相关</a:t>
            </a:r>
          </a:p>
        </p:txBody>
      </p:sp>
      <p:sp>
        <p:nvSpPr>
          <p:cNvPr id="13" name="矩形 12"/>
          <p:cNvSpPr/>
          <p:nvPr/>
        </p:nvSpPr>
        <p:spPr>
          <a:xfrm>
            <a:off x="6381277" y="1923027"/>
            <a:ext cx="1513682" cy="4714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</a:t>
            </a:r>
            <a:r>
              <a:rPr lang="zh-CN" altLang="en-US" sz="2000" dirty="0"/>
              <a:t>不可观测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947298"/>
              </p:ext>
            </p:extLst>
          </p:nvPr>
        </p:nvGraphicFramePr>
        <p:xfrm>
          <a:off x="1797355" y="4289779"/>
          <a:ext cx="4285654" cy="117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38" name="公式" r:id="rId11" imgW="1663560" imgH="457200" progId="Equation.3">
                  <p:embed/>
                </p:oleObj>
              </mc:Choice>
              <mc:Fallback>
                <p:oleObj name="公式" r:id="rId11" imgW="16635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97355" y="4289779"/>
                        <a:ext cx="4285654" cy="117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81154" y="4704568"/>
            <a:ext cx="1359495" cy="5318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差分估计</a:t>
            </a:r>
          </a:p>
        </p:txBody>
      </p:sp>
    </p:spTree>
    <p:extLst>
      <p:ext uri="{BB962C8B-B14F-4D97-AF65-F5344CB8AC3E}">
        <p14:creationId xmlns:p14="http://schemas.microsoft.com/office/powerpoint/2010/main" val="337886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4" y="2144415"/>
            <a:ext cx="8946014" cy="4173358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067894"/>
              </p:ext>
            </p:extLst>
          </p:nvPr>
        </p:nvGraphicFramePr>
        <p:xfrm>
          <a:off x="1282322" y="996817"/>
          <a:ext cx="5677128" cy="84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30" name="公式" r:id="rId4" imgW="1676400" imgH="241300" progId="Equation.3">
                  <p:embed/>
                </p:oleObj>
              </mc:Choice>
              <mc:Fallback>
                <p:oleObj name="公式" r:id="rId4" imgW="1676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322" y="996817"/>
                        <a:ext cx="5677128" cy="8434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差分估计的特例：双重差分（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DID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5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38372"/>
            <a:ext cx="5437344" cy="57554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clear</a:t>
            </a:r>
            <a:endParaRPr lang="zh-CN" altLang="zh-CN" sz="1600" dirty="0"/>
          </a:p>
          <a:p>
            <a:r>
              <a:rPr lang="en-US" altLang="zh-CN" sz="1600" dirty="0"/>
              <a:t>use “http://fmwww.bc.edu/</a:t>
            </a:r>
            <a:r>
              <a:rPr lang="en-US" altLang="zh-CN" sz="1600" dirty="0" err="1"/>
              <a:t>RePEc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bocode</a:t>
            </a:r>
            <a:r>
              <a:rPr lang="en-US" altLang="zh-CN" sz="1600" dirty="0"/>
              <a:t>/c/CardKrueger1994.dta” </a:t>
            </a:r>
          </a:p>
          <a:p>
            <a:r>
              <a:rPr lang="en-US" altLang="zh-CN" sz="1600" dirty="0" err="1"/>
              <a:t>gsort</a:t>
            </a:r>
            <a:r>
              <a:rPr lang="en-US" altLang="zh-CN" sz="1600" dirty="0"/>
              <a:t> id t</a:t>
            </a:r>
            <a:endParaRPr lang="zh-CN" altLang="zh-CN" sz="1600" dirty="0"/>
          </a:p>
          <a:p>
            <a:r>
              <a:rPr lang="en-US" altLang="zh-CN" sz="1600" dirty="0"/>
              <a:t>replace id=408 in 666    //</a:t>
            </a:r>
            <a:r>
              <a:rPr lang="zh-CN" altLang="zh-CN" sz="1600" dirty="0"/>
              <a:t>修正原数据中的编码错误</a:t>
            </a:r>
          </a:p>
          <a:p>
            <a:r>
              <a:rPr lang="en-US" altLang="zh-CN" sz="1600" dirty="0"/>
              <a:t>replace id=408 in 668</a:t>
            </a:r>
            <a:endParaRPr lang="zh-CN" altLang="zh-CN" sz="1600" dirty="0"/>
          </a:p>
          <a:p>
            <a:r>
              <a:rPr lang="en-US" altLang="zh-CN" sz="1600" dirty="0"/>
              <a:t>tab  t  treated    //</a:t>
            </a:r>
            <a:r>
              <a:rPr lang="zh-CN" altLang="zh-CN" sz="1600" dirty="0"/>
              <a:t>样本分布</a:t>
            </a:r>
          </a:p>
          <a:p>
            <a:r>
              <a:rPr lang="en-US" altLang="zh-CN" sz="1600" dirty="0"/>
              <a:t>table t </a:t>
            </a:r>
            <a:r>
              <a:rPr lang="en-US" altLang="zh-CN" sz="1600" dirty="0" err="1"/>
              <a:t>treated,c</a:t>
            </a:r>
            <a:r>
              <a:rPr lang="en-US" altLang="zh-CN" sz="1600" dirty="0"/>
              <a:t>(m </a:t>
            </a:r>
            <a:r>
              <a:rPr lang="en-US" altLang="zh-CN" sz="1600" dirty="0" err="1"/>
              <a:t>fte</a:t>
            </a:r>
            <a:r>
              <a:rPr lang="en-US" altLang="zh-CN" sz="1600" dirty="0"/>
              <a:t>) format(%5.2f)     //</a:t>
            </a:r>
            <a:r>
              <a:rPr lang="zh-CN" altLang="zh-CN" sz="1600" dirty="0"/>
              <a:t>就业量</a:t>
            </a:r>
          </a:p>
          <a:p>
            <a:r>
              <a:rPr lang="en-US" altLang="zh-CN" sz="1600" dirty="0"/>
              <a:t>preserve</a:t>
            </a:r>
            <a:endParaRPr lang="zh-CN" altLang="zh-CN" sz="1600" dirty="0"/>
          </a:p>
          <a:p>
            <a:r>
              <a:rPr lang="en-US" altLang="zh-CN" sz="1600" dirty="0"/>
              <a:t>collapse </a:t>
            </a:r>
            <a:r>
              <a:rPr lang="en-US" altLang="zh-CN" sz="1600" dirty="0" err="1"/>
              <a:t>fte,by</a:t>
            </a:r>
            <a:r>
              <a:rPr lang="en-US" altLang="zh-CN" sz="1600" dirty="0"/>
              <a:t>(t treated)</a:t>
            </a:r>
            <a:endParaRPr lang="zh-CN" altLang="zh-CN" sz="1600" dirty="0"/>
          </a:p>
          <a:p>
            <a:r>
              <a:rPr lang="en-US" altLang="zh-CN" sz="1600" dirty="0"/>
              <a:t>reshape wide </a:t>
            </a:r>
            <a:r>
              <a:rPr lang="en-US" altLang="zh-CN" sz="1600" dirty="0" err="1"/>
              <a:t>fte,i</a:t>
            </a:r>
            <a:r>
              <a:rPr lang="en-US" altLang="zh-CN" sz="1600" dirty="0"/>
              <a:t>(t) j(treated) </a:t>
            </a:r>
            <a:endParaRPr lang="zh-CN" altLang="zh-CN" sz="1600" dirty="0"/>
          </a:p>
          <a:p>
            <a:r>
              <a:rPr lang="en-US" altLang="zh-CN" sz="1600" dirty="0"/>
              <a:t>g d=fte1-fte0</a:t>
            </a:r>
            <a:endParaRPr lang="zh-CN" altLang="zh-CN" sz="1600" dirty="0"/>
          </a:p>
          <a:p>
            <a:r>
              <a:rPr lang="en-US" altLang="zh-CN" sz="1600" dirty="0"/>
              <a:t>g </a:t>
            </a:r>
            <a:r>
              <a:rPr lang="en-US" altLang="zh-CN" sz="1600" dirty="0" err="1"/>
              <a:t>dd</a:t>
            </a:r>
            <a:r>
              <a:rPr lang="en-US" altLang="zh-CN" sz="1600" dirty="0"/>
              <a:t>=d[2]-d[1] in 2</a:t>
            </a:r>
            <a:endParaRPr lang="zh-CN" altLang="zh-CN" sz="1600" dirty="0"/>
          </a:p>
          <a:p>
            <a:r>
              <a:rPr lang="en-US" altLang="zh-CN" sz="1600" dirty="0"/>
              <a:t>list                           //</a:t>
            </a:r>
            <a:r>
              <a:rPr lang="zh-CN" altLang="zh-CN" sz="1600" dirty="0"/>
              <a:t>双重差分估计</a:t>
            </a:r>
          </a:p>
          <a:p>
            <a:r>
              <a:rPr lang="en-US" altLang="zh-CN" sz="1600" dirty="0"/>
              <a:t>restore</a:t>
            </a:r>
            <a:endParaRPr lang="zh-CN" altLang="zh-CN" sz="1600" dirty="0"/>
          </a:p>
          <a:p>
            <a:r>
              <a:rPr lang="en-US" altLang="zh-CN" sz="1600" dirty="0"/>
              <a:t>g d=treated*t</a:t>
            </a:r>
            <a:endParaRPr lang="zh-CN" altLang="zh-CN" sz="1600" dirty="0"/>
          </a:p>
          <a:p>
            <a:r>
              <a:rPr lang="en-US" altLang="zh-CN" sz="1600" dirty="0" err="1"/>
              <a:t>reg</a:t>
            </a:r>
            <a:r>
              <a:rPr lang="en-US" altLang="zh-CN" sz="1600" dirty="0"/>
              <a:t>  </a:t>
            </a:r>
            <a:r>
              <a:rPr lang="en-US" altLang="zh-CN" sz="1600" dirty="0" err="1"/>
              <a:t>fte</a:t>
            </a:r>
            <a:r>
              <a:rPr lang="en-US" altLang="zh-CN" sz="1600" dirty="0"/>
              <a:t>  treated  t  </a:t>
            </a:r>
            <a:r>
              <a:rPr lang="en-US" altLang="zh-CN" sz="1600" dirty="0" err="1"/>
              <a:t>d,r</a:t>
            </a:r>
            <a:r>
              <a:rPr lang="en-US" altLang="zh-CN" sz="1600" dirty="0"/>
              <a:t>       //OLS</a:t>
            </a:r>
            <a:r>
              <a:rPr lang="zh-CN" altLang="zh-CN" sz="1600" dirty="0"/>
              <a:t>回归估计</a:t>
            </a:r>
          </a:p>
          <a:p>
            <a:r>
              <a:rPr lang="en-US" altLang="zh-CN" sz="1600" dirty="0" err="1"/>
              <a:t>xtset</a:t>
            </a:r>
            <a:r>
              <a:rPr lang="en-US" altLang="zh-CN" sz="1600" dirty="0"/>
              <a:t> id t               //</a:t>
            </a:r>
            <a:r>
              <a:rPr lang="zh-CN" altLang="zh-CN" sz="1600" dirty="0"/>
              <a:t>指明模型的实体和时间变量</a:t>
            </a:r>
          </a:p>
          <a:p>
            <a:r>
              <a:rPr lang="en-US" altLang="zh-CN" sz="1600" dirty="0"/>
              <a:t>g </a:t>
            </a:r>
            <a:r>
              <a:rPr lang="en-US" altLang="zh-CN" sz="1600" dirty="0" err="1"/>
              <a:t>dy</a:t>
            </a:r>
            <a:r>
              <a:rPr lang="en-US" altLang="zh-CN" sz="1600" dirty="0"/>
              <a:t>=</a:t>
            </a:r>
            <a:r>
              <a:rPr lang="en-US" altLang="zh-CN" sz="1600" dirty="0" err="1"/>
              <a:t>d.fte</a:t>
            </a:r>
            <a:r>
              <a:rPr lang="en-US" altLang="zh-CN" sz="1600" dirty="0"/>
              <a:t>             //</a:t>
            </a:r>
            <a:r>
              <a:rPr lang="zh-CN" altLang="zh-CN" sz="1600" dirty="0"/>
              <a:t>因变量的差分</a:t>
            </a:r>
          </a:p>
          <a:p>
            <a:r>
              <a:rPr lang="en-US" altLang="zh-CN" sz="1600" dirty="0" err="1"/>
              <a:t>reg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dy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treated,r</a:t>
            </a:r>
            <a:r>
              <a:rPr lang="en-US" altLang="zh-CN" sz="1600" dirty="0"/>
              <a:t>         //</a:t>
            </a:r>
            <a:r>
              <a:rPr lang="zh-CN" altLang="zh-CN" sz="1600" dirty="0"/>
              <a:t>差分估计量</a:t>
            </a:r>
          </a:p>
          <a:p>
            <a:r>
              <a:rPr lang="en-US" altLang="zh-CN" sz="1600" dirty="0" err="1"/>
              <a:t>areg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fte</a:t>
            </a:r>
            <a:r>
              <a:rPr lang="en-US" altLang="zh-CN" sz="1600" dirty="0"/>
              <a:t> d </a:t>
            </a:r>
            <a:r>
              <a:rPr lang="en-US" altLang="zh-CN" sz="1600" dirty="0" err="1"/>
              <a:t>t,absorb</a:t>
            </a:r>
            <a:r>
              <a:rPr lang="en-US" altLang="zh-CN" sz="1600" dirty="0"/>
              <a:t>(id)  //</a:t>
            </a:r>
            <a:r>
              <a:rPr lang="zh-CN" altLang="zh-CN" sz="1600" dirty="0"/>
              <a:t>固定效应估计：全虚拟变量</a:t>
            </a:r>
          </a:p>
          <a:p>
            <a:r>
              <a:rPr lang="en-US" altLang="zh-CN" sz="1600" dirty="0" err="1"/>
              <a:t>xtreg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fte</a:t>
            </a:r>
            <a:r>
              <a:rPr lang="en-US" altLang="zh-CN" sz="1600" dirty="0"/>
              <a:t> d </a:t>
            </a:r>
            <a:r>
              <a:rPr lang="en-US" altLang="zh-CN" sz="1600" dirty="0" err="1"/>
              <a:t>t,fe</a:t>
            </a:r>
            <a:r>
              <a:rPr lang="en-US" altLang="zh-CN" sz="1600" dirty="0"/>
              <a:t>         //</a:t>
            </a:r>
            <a:r>
              <a:rPr lang="zh-CN" altLang="zh-CN" sz="1600" dirty="0"/>
              <a:t>固定效应估计：去均值变换</a:t>
            </a:r>
          </a:p>
          <a:p>
            <a:r>
              <a:rPr lang="en-US" altLang="zh-CN" sz="1600" dirty="0" err="1"/>
              <a:t>xtreg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fte</a:t>
            </a:r>
            <a:r>
              <a:rPr lang="en-US" altLang="zh-CN" sz="1600" dirty="0"/>
              <a:t> d </a:t>
            </a:r>
            <a:r>
              <a:rPr lang="en-US" altLang="zh-CN" sz="1600" dirty="0" err="1"/>
              <a:t>t,re</a:t>
            </a:r>
            <a:r>
              <a:rPr lang="en-US" altLang="zh-CN" sz="1600" dirty="0"/>
              <a:t>         //</a:t>
            </a:r>
            <a:r>
              <a:rPr lang="zh-CN" altLang="zh-CN" sz="1600" dirty="0"/>
              <a:t>随机效应模型 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5586" y="831704"/>
            <a:ext cx="3810172" cy="56792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例</a:t>
            </a:r>
            <a:r>
              <a:rPr lang="en-US" altLang="zh-CN" sz="3600" dirty="0"/>
              <a:t>1</a:t>
            </a:r>
            <a:r>
              <a:rPr lang="zh-CN" altLang="en-US" sz="3600" dirty="0"/>
              <a:t>：最低工资法对就业量的影响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91842" y="6504317"/>
            <a:ext cx="3079916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 err="1">
                <a:solidFill>
                  <a:schemeClr val="tx1"/>
                </a:solidFill>
                <a:latin typeface="+mn-ea"/>
              </a:rPr>
              <a:t>Angrist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基本无害的计量经济学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340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891" y="160213"/>
            <a:ext cx="8807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随机变量：可能取值及其对应概率确定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"/>
              <p:cNvSpPr>
                <a:spLocks noChangeArrowheads="1"/>
              </p:cNvSpPr>
              <p:nvPr/>
            </p:nvSpPr>
            <p:spPr bwMode="auto">
              <a:xfrm>
                <a:off x="191079" y="3784983"/>
                <a:ext cx="6028196" cy="1336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期望</m:t>
                    </m:r>
                    <m:r>
                      <m:rPr>
                        <m:nor/>
                      </m:rPr>
                      <a:rPr lang="en-US" altLang="zh-CN" sz="2000" b="1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altLang="zh-CN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zh-CN" altLang="en-US" sz="2000" dirty="0"/>
                  <a:t>是所有可能取值按其概率加权求和，</a:t>
                </a:r>
                <a:endParaRPr lang="en-US" altLang="zh-CN" sz="2000" dirty="0"/>
              </a:p>
              <a:p>
                <a:pPr lvl="0" indent="3048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/>
                  <a:t>必为非随机常数</a:t>
                </a:r>
                <a:endParaRPr lang="en-US" altLang="zh-CN" sz="2000" dirty="0"/>
              </a:p>
              <a:p>
                <a:pPr lvl="0" indent="3048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/>
                  <a:t>离散随机变量的期望：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 lvl="0" indent="3048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/>
                  <a:t>连续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随机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变量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期望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𝑥𝑓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0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079" y="3784983"/>
                <a:ext cx="6028196" cy="1336135"/>
              </a:xfrm>
              <a:prstGeom prst="rect">
                <a:avLst/>
              </a:prstGeom>
              <a:blipFill rotWithShape="0">
                <a:blip r:embed="rId4"/>
                <a:stretch>
                  <a:fillRect l="-910" t="-3653" b="-3150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随机变量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847" y="1519230"/>
            <a:ext cx="982335" cy="982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16114" r="16895"/>
          <a:stretch/>
        </p:blipFill>
        <p:spPr>
          <a:xfrm>
            <a:off x="6280030" y="3528204"/>
            <a:ext cx="2863971" cy="33297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4776" y="818893"/>
            <a:ext cx="5391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随机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变量</a:t>
            </a:r>
            <a:r>
              <a:rPr lang="zh-CN" altLang="en-US" sz="2000" dirty="0"/>
              <a:t>可能</a:t>
            </a:r>
            <a:r>
              <a:rPr lang="zh-CN" altLang="zh-CN" sz="2000" dirty="0"/>
              <a:t>取哪些值</a:t>
            </a:r>
            <a:r>
              <a:rPr lang="zh-CN" altLang="en-US" sz="2000" dirty="0"/>
              <a:t>是已知的，但特定的一次试验（观察）会取到哪个值是未知的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84507" y="777517"/>
                <a:ext cx="306107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/>
                  <a:t>--</a:t>
                </a:r>
                <a:r>
                  <a:rPr lang="zh-CN" altLang="en-US" sz="2000" dirty="0"/>
                  <a:t>想象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zh-CN" altLang="en-US" sz="2000" dirty="0"/>
                  <a:t>在不停地变（或在坐标轴上乱窜）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07" y="777517"/>
                <a:ext cx="3061079" cy="707886"/>
              </a:xfrm>
              <a:prstGeom prst="rect">
                <a:avLst/>
              </a:prstGeom>
              <a:blipFill rotWithShape="0">
                <a:blip r:embed="rId7"/>
                <a:stretch>
                  <a:fillRect t="-7759" r="-6175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91078" y="1465506"/>
            <a:ext cx="6387851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特定</a:t>
            </a:r>
            <a:r>
              <a:rPr lang="zh-CN" altLang="zh-CN" sz="2000" dirty="0"/>
              <a:t>取值</a:t>
            </a:r>
            <a:r>
              <a:rPr lang="zh-CN" altLang="en-US" sz="2000" dirty="0"/>
              <a:t>出现的可能性是给定的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孟德尔的豌豆试验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93252"/>
              </p:ext>
            </p:extLst>
          </p:nvPr>
        </p:nvGraphicFramePr>
        <p:xfrm>
          <a:off x="486554" y="2036115"/>
          <a:ext cx="5376116" cy="1628166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227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随机结果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黄圆</a:t>
                      </a:r>
                      <a:endParaRPr lang="zh-CN" sz="1600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青圆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黄角</a:t>
                      </a:r>
                      <a:endParaRPr lang="zh-CN" sz="1600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青角</a:t>
                      </a:r>
                      <a:endParaRPr lang="zh-CN" sz="1600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随机变量</a:t>
                      </a:r>
                      <a:r>
                        <a:rPr lang="en-US" altLang="zh-CN" sz="1600" kern="100" dirty="0">
                          <a:effectLst/>
                        </a:rPr>
                        <a:t>x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x</a:t>
                      </a:r>
                      <a:r>
                        <a:rPr lang="en-US" sz="1600" kern="100" baseline="-250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=1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x</a:t>
                      </a:r>
                      <a:r>
                        <a:rPr lang="en-US" altLang="zh-CN" sz="1600" kern="100" baseline="-25000" dirty="0">
                          <a:effectLst/>
                        </a:rPr>
                        <a:t>2</a:t>
                      </a:r>
                      <a:r>
                        <a:rPr lang="en-US" altLang="zh-CN" sz="1600" kern="100" dirty="0">
                          <a:effectLst/>
                        </a:rPr>
                        <a:t>=</a:t>
                      </a:r>
                      <a:r>
                        <a:rPr lang="en-US" sz="1600" kern="100" dirty="0">
                          <a:effectLst/>
                        </a:rPr>
                        <a:t>2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x</a:t>
                      </a:r>
                      <a:r>
                        <a:rPr lang="en-US" altLang="zh-CN" sz="1600" kern="100" baseline="-25000" dirty="0">
                          <a:effectLst/>
                        </a:rPr>
                        <a:t>3</a:t>
                      </a:r>
                      <a:r>
                        <a:rPr lang="en-US" altLang="zh-CN" sz="1600" kern="100" dirty="0">
                          <a:effectLst/>
                        </a:rPr>
                        <a:t>=</a:t>
                      </a:r>
                      <a:r>
                        <a:rPr lang="en-US" sz="1600" kern="100" dirty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x</a:t>
                      </a:r>
                      <a:r>
                        <a:rPr lang="en-US" altLang="zh-CN" sz="1600" kern="100" baseline="-25000" dirty="0">
                          <a:effectLst/>
                        </a:rPr>
                        <a:t>4</a:t>
                      </a:r>
                      <a:r>
                        <a:rPr lang="en-US" altLang="zh-CN" sz="1600" kern="100" dirty="0">
                          <a:effectLst/>
                        </a:rPr>
                        <a:t>=</a:t>
                      </a: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概率</a:t>
                      </a:r>
                      <a:r>
                        <a:rPr lang="en-US" sz="1600" kern="100" dirty="0">
                          <a:effectLst/>
                        </a:rPr>
                        <a:t>f(x)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9/16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=.5625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3/16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=.1875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3/16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=.1875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1/16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=.0625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频率</a:t>
                      </a:r>
                      <a:r>
                        <a:rPr lang="en-US" altLang="zh-CN" sz="1600" kern="100" dirty="0">
                          <a:effectLst/>
                        </a:rPr>
                        <a:t>n/N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</a:rPr>
                        <a:t>315/556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</a:rPr>
                        <a:t>=</a:t>
                      </a:r>
                      <a:r>
                        <a:rPr lang="en-US" sz="1600" kern="100" dirty="0">
                          <a:effectLst/>
                        </a:rPr>
                        <a:t>0.5665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108/556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=0.1942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101/556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=0.1817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32/556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=0.0576</a:t>
                      </a:r>
                      <a:endParaRPr lang="zh-CN" sz="1600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884812"/>
              </p:ext>
            </p:extLst>
          </p:nvPr>
        </p:nvGraphicFramePr>
        <p:xfrm>
          <a:off x="6003537" y="2622050"/>
          <a:ext cx="27987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268" name="公式" r:id="rId8" imgW="2095200" imgH="419040" progId="Equation.3">
                  <p:embed/>
                </p:oleObj>
              </mc:Choice>
              <mc:Fallback>
                <p:oleObj name="公式" r:id="rId8" imgW="209520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03537" y="2622050"/>
                        <a:ext cx="2798762" cy="5603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8504817"/>
                  </p:ext>
                </p:extLst>
              </p:nvPr>
            </p:nvGraphicFramePr>
            <p:xfrm>
              <a:off x="383141" y="5155624"/>
              <a:ext cx="5836134" cy="169733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10600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532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77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830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521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983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63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随机结果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黄圆</a:t>
                          </a:r>
                          <a:endParaRPr lang="zh-CN" sz="1400" kern="10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青圆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黄角</a:t>
                          </a:r>
                          <a:endParaRPr lang="zh-CN" sz="1400" kern="10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青角</a:t>
                          </a:r>
                          <a:endParaRPr lang="zh-CN" sz="1400" kern="10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altLang="en-US" sz="1400" kern="100" dirty="0">
                              <a:effectLst/>
                              <a:latin typeface="Cambria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期望和均值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243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随机变量</a:t>
                          </a:r>
                          <a:r>
                            <a:rPr lang="en-US" altLang="zh-CN" sz="1400" kern="100" dirty="0">
                              <a:effectLst/>
                            </a:rPr>
                            <a:t>x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x</a:t>
                          </a:r>
                          <a:r>
                            <a:rPr lang="en-US" sz="1400" kern="100" baseline="-25000" dirty="0">
                              <a:effectLst/>
                            </a:rPr>
                            <a:t>1</a:t>
                          </a:r>
                          <a:r>
                            <a:rPr lang="en-US" sz="1400" kern="100" dirty="0">
                              <a:effectLst/>
                            </a:rPr>
                            <a:t>=1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>
                              <a:effectLst/>
                            </a:rPr>
                            <a:t>x</a:t>
                          </a:r>
                          <a:r>
                            <a:rPr lang="en-US" altLang="zh-CN" sz="1400" kern="100" baseline="-25000" dirty="0">
                              <a:effectLst/>
                            </a:rPr>
                            <a:t>2</a:t>
                          </a:r>
                          <a:r>
                            <a:rPr lang="en-US" altLang="zh-CN" sz="1400" kern="100" dirty="0">
                              <a:effectLst/>
                            </a:rPr>
                            <a:t>=</a:t>
                          </a: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>
                              <a:effectLst/>
                            </a:rPr>
                            <a:t>x</a:t>
                          </a:r>
                          <a:r>
                            <a:rPr lang="en-US" altLang="zh-CN" sz="1400" kern="100" baseline="-25000" dirty="0">
                              <a:effectLst/>
                            </a:rPr>
                            <a:t>3</a:t>
                          </a:r>
                          <a:r>
                            <a:rPr lang="en-US" altLang="zh-CN" sz="1400" kern="100" dirty="0">
                              <a:effectLst/>
                            </a:rPr>
                            <a:t>=</a:t>
                          </a: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>
                              <a:effectLst/>
                            </a:rPr>
                            <a:t>x</a:t>
                          </a:r>
                          <a:r>
                            <a:rPr lang="en-US" altLang="zh-CN" sz="1400" kern="100" baseline="-25000" dirty="0">
                              <a:effectLst/>
                            </a:rPr>
                            <a:t>4</a:t>
                          </a:r>
                          <a:r>
                            <a:rPr lang="en-US" altLang="zh-CN" sz="1400" kern="100" dirty="0">
                              <a:effectLst/>
                            </a:rPr>
                            <a:t>=</a:t>
                          </a:r>
                          <a:r>
                            <a:rPr lang="en-US" sz="1400" kern="100" dirty="0">
                              <a:effectLst/>
                            </a:rPr>
                            <a:t>4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661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概率</a:t>
                          </a:r>
                          <a:r>
                            <a:rPr lang="en-US" altLang="zh-CN" sz="1400" kern="100" dirty="0" err="1">
                              <a:effectLst/>
                            </a:rPr>
                            <a:t>x</a:t>
                          </a:r>
                          <a:r>
                            <a:rPr lang="en-US" sz="1400" kern="100" dirty="0" err="1">
                              <a:effectLst/>
                            </a:rPr>
                            <a:t>f</a:t>
                          </a:r>
                          <a:r>
                            <a:rPr lang="en-US" sz="1400" kern="100" dirty="0">
                              <a:effectLst/>
                            </a:rPr>
                            <a:t>(x)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f>
                                  <m:fPr>
                                    <m:ctrlP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2×</m:t>
                                </m:r>
                                <m:f>
                                  <m:fPr>
                                    <m:ctrlP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3×</m:t>
                                </m:r>
                                <m:f>
                                  <m:fPr>
                                    <m:ctrlP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4×</m:t>
                                </m:r>
                                <m:f>
                                  <m:fPr>
                                    <m:ctrlP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400" b="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𝐸𝑥</m:t>
                              </m:r>
                              <m:r>
                                <a:rPr lang="en-US" altLang="zh-CN" sz="1400" b="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28</m:t>
                                  </m:r>
                                </m:num>
                                <m:den>
                                  <m: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400" kern="100" dirty="0">
                              <a:effectLst/>
                              <a:latin typeface="Cambria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=1.75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频率</a:t>
                          </a:r>
                          <a:r>
                            <a:rPr lang="en-US" altLang="zh-CN" sz="1400" kern="100" dirty="0">
                              <a:effectLst/>
                            </a:rPr>
                            <a:t>n/N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f>
                                  <m:fPr>
                                    <m:ctrlPr>
                                      <a:rPr lang="en-US" altLang="zh-CN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315</m:t>
                                    </m:r>
                                  </m:num>
                                  <m:den>
                                    <m:r>
                                      <a:rPr lang="en-US" altLang="zh-CN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556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2×</m:t>
                                </m:r>
                                <m:f>
                                  <m:fPr>
                                    <m:ctrlP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108</m:t>
                                    </m:r>
                                  </m:num>
                                  <m:den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556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3×</m:t>
                                </m:r>
                                <m:f>
                                  <m:fPr>
                                    <m:ctrlP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101</m:t>
                                    </m:r>
                                  </m:num>
                                  <m:den>
                                    <m:r>
                                      <a:rPr lang="en-US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556</m:t>
                                    </m:r>
                                  </m:den>
                                </m:f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4×</m:t>
                                </m:r>
                                <m:f>
                                  <m:fPr>
                                    <m:ctrlPr>
                                      <a:rPr lang="en-US" altLang="zh-CN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>
                                    <m:r>
                                      <a:rPr lang="en-US" altLang="zh-CN" sz="14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556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1400" b="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962</m:t>
                                  </m:r>
                                </m:num>
                                <m:den>
                                  <m:r>
                                    <a:rPr lang="en-US" altLang="zh-CN" sz="14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556</m:t>
                                  </m:r>
                                </m:den>
                              </m:f>
                              <m:r>
                                <a:rPr lang="en-US" altLang="zh-CN" sz="1400" b="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400" kern="100" dirty="0">
                              <a:effectLst/>
                              <a:latin typeface="Cambria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=1.73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8504817"/>
                  </p:ext>
                </p:extLst>
              </p:nvPr>
            </p:nvGraphicFramePr>
            <p:xfrm>
              <a:off x="383141" y="5155624"/>
              <a:ext cx="5836134" cy="169733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1060045"/>
                    <a:gridCol w="953291"/>
                    <a:gridCol w="927756"/>
                    <a:gridCol w="783060"/>
                    <a:gridCol w="752150"/>
                    <a:gridCol w="1359832"/>
                  </a:tblGrid>
                  <a:tr h="3163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随机结果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黄圆</a:t>
                          </a:r>
                          <a:endParaRPr lang="zh-CN" sz="1400" kern="10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青圆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黄角</a:t>
                          </a:r>
                          <a:endParaRPr lang="zh-CN" sz="1400" kern="10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青角</a:t>
                          </a:r>
                          <a:endParaRPr lang="zh-CN" sz="1400" kern="10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altLang="en-US" sz="1400" kern="100" dirty="0" smtClean="0">
                              <a:effectLst/>
                              <a:latin typeface="Cambria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期望和均值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8243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 smtClean="0">
                              <a:effectLst/>
                            </a:rPr>
                            <a:t>随机变量</a:t>
                          </a:r>
                          <a:r>
                            <a:rPr lang="en-US" altLang="zh-CN" sz="1400" kern="100" dirty="0" smtClean="0">
                              <a:effectLst/>
                            </a:rPr>
                            <a:t>x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x</a:t>
                          </a:r>
                          <a:r>
                            <a:rPr lang="en-US" sz="1400" kern="100" baseline="-25000" dirty="0" smtClean="0">
                              <a:effectLst/>
                            </a:rPr>
                            <a:t>1</a:t>
                          </a:r>
                          <a:r>
                            <a:rPr lang="en-US" sz="1400" kern="100" dirty="0" smtClean="0">
                              <a:effectLst/>
                            </a:rPr>
                            <a:t>=1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</a:rPr>
                            <a:t>x</a:t>
                          </a:r>
                          <a:r>
                            <a:rPr lang="en-US" altLang="zh-CN" sz="1400" kern="100" baseline="-25000" dirty="0" smtClean="0">
                              <a:effectLst/>
                            </a:rPr>
                            <a:t>2</a:t>
                          </a:r>
                          <a:r>
                            <a:rPr lang="en-US" altLang="zh-CN" sz="1400" kern="100" dirty="0" smtClean="0">
                              <a:effectLst/>
                            </a:rPr>
                            <a:t>=</a:t>
                          </a:r>
                          <a:r>
                            <a:rPr lang="en-US" sz="1400" kern="100" dirty="0" smtClean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</a:rPr>
                            <a:t>x</a:t>
                          </a:r>
                          <a:r>
                            <a:rPr lang="en-US" altLang="zh-CN" sz="1400" kern="100" baseline="-25000" dirty="0" smtClean="0">
                              <a:effectLst/>
                            </a:rPr>
                            <a:t>3</a:t>
                          </a:r>
                          <a:r>
                            <a:rPr lang="en-US" altLang="zh-CN" sz="1400" kern="100" dirty="0" smtClean="0">
                              <a:effectLst/>
                            </a:rPr>
                            <a:t>=</a:t>
                          </a:r>
                          <a:r>
                            <a:rPr lang="en-US" sz="1400" kern="100" dirty="0" smtClean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</a:rPr>
                            <a:t>x</a:t>
                          </a:r>
                          <a:r>
                            <a:rPr lang="en-US" altLang="zh-CN" sz="1400" kern="100" baseline="-25000" dirty="0" smtClean="0">
                              <a:effectLst/>
                            </a:rPr>
                            <a:t>4</a:t>
                          </a:r>
                          <a:r>
                            <a:rPr lang="en-US" altLang="zh-CN" sz="1400" kern="100" dirty="0" smtClean="0">
                              <a:effectLst/>
                            </a:rPr>
                            <a:t>=</a:t>
                          </a:r>
                          <a:r>
                            <a:rPr lang="en-US" sz="1400" kern="100" dirty="0" smtClean="0">
                              <a:effectLst/>
                            </a:rPr>
                            <a:t>4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9661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 smtClean="0">
                              <a:effectLst/>
                            </a:rPr>
                            <a:t>概率</a:t>
                          </a:r>
                          <a:r>
                            <a:rPr lang="en-US" altLang="zh-CN" sz="1400" kern="100" dirty="0" err="1" smtClean="0">
                              <a:effectLst/>
                            </a:rPr>
                            <a:t>x</a:t>
                          </a:r>
                          <a:r>
                            <a:rPr lang="en-US" sz="1400" kern="100" dirty="0" err="1" smtClean="0">
                              <a:effectLst/>
                            </a:rPr>
                            <a:t>f</a:t>
                          </a:r>
                          <a:r>
                            <a:rPr lang="en-US" sz="1400" kern="100" dirty="0" smtClean="0">
                              <a:effectLst/>
                            </a:rPr>
                            <a:t>(x</a:t>
                          </a:r>
                          <a:r>
                            <a:rPr lang="en-US" sz="1400" kern="100" dirty="0" smtClean="0">
                              <a:effectLst/>
                            </a:rPr>
                            <a:t>)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111465" t="-152439" r="-402548" b="-1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218421" t="-152439" r="-315789" b="-1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375194" t="-152439" r="-272093" b="-1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494355" t="-152439" r="-183065" b="-1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330493" t="-152439" r="-1794" b="-103659"/>
                          </a:stretch>
                        </a:blipFill>
                      </a:tcPr>
                    </a:tc>
                  </a:tr>
                  <a:tr h="5019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kern="100" dirty="0" smtClean="0">
                              <a:effectLst/>
                            </a:rPr>
                            <a:t>频率</a:t>
                          </a:r>
                          <a:r>
                            <a:rPr lang="en-US" altLang="zh-CN" sz="1400" kern="100" dirty="0" smtClean="0">
                              <a:effectLst/>
                            </a:rPr>
                            <a:t>n/N</a:t>
                          </a:r>
                          <a:endParaRPr lang="zh-CN" sz="1400" kern="100" dirty="0"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111465" t="-249398" r="-402548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218421" t="-249398" r="-315789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375194" t="-249398" r="-272093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494355" t="-249398" r="-183065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0">
                          <a:blip r:embed="rId10"/>
                          <a:stretch>
                            <a:fillRect l="-330493" t="-249398" r="-1794" b="-24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60097" name="Rectangle 1"/>
          <p:cNvSpPr>
            <a:spLocks noChangeArrowheads="1"/>
          </p:cNvSpPr>
          <p:nvPr/>
        </p:nvSpPr>
        <p:spPr bwMode="auto">
          <a:xfrm>
            <a:off x="6280030" y="3182437"/>
            <a:ext cx="27086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Arial" pitchFamily="34" charset="0"/>
                <a:cs typeface="宋体" pitchFamily="2" charset="-122"/>
              </a:rPr>
              <a:t>--</a:t>
            </a:r>
            <a:r>
              <a:rPr lang="zh-CN" altLang="en-US" sz="2000" dirty="0">
                <a:latin typeface="Arial" pitchFamily="34" charset="0"/>
                <a:cs typeface="宋体" pitchFamily="2" charset="-122"/>
              </a:rPr>
              <a:t>连续变量为落入特定区间的概率是给定的</a:t>
            </a:r>
            <a:endParaRPr lang="zh-CN" altLang="zh-CN" sz="2000" dirty="0">
              <a:latin typeface="Arial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0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5" grpId="0"/>
      <p:bldP spid="8" grpId="0"/>
      <p:bldP spid="26009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372"/>
            <a:ext cx="4607074" cy="601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74" y="838372"/>
            <a:ext cx="4536926" cy="60196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例</a:t>
            </a:r>
            <a:r>
              <a:rPr lang="en-US" altLang="zh-CN" sz="3600" dirty="0"/>
              <a:t>2</a:t>
            </a:r>
            <a:r>
              <a:rPr lang="zh-CN" altLang="en-US" sz="3600" dirty="0"/>
              <a:t>：提高酒税可否减少交通事故死亡率？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2020" y="6504317"/>
            <a:ext cx="2234243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Stock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计量经济学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2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酒税与交通事故死亡率估计结果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A833-1D89-443F-8AF7-B20DDB837420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E4887-718C-4F6C-B633-5C6D1B02979E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09431"/>
              </p:ext>
            </p:extLst>
          </p:nvPr>
        </p:nvGraphicFramePr>
        <p:xfrm>
          <a:off x="0" y="922248"/>
          <a:ext cx="9144000" cy="57404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3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3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6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 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(1)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(2)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(3)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(4)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(5)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(6)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(7)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 err="1">
                          <a:solidFill>
                            <a:srgbClr val="FF0000"/>
                          </a:solidFill>
                          <a:effectLst/>
                        </a:rPr>
                        <a:t>beertax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0.365***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-0.656**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-0.640*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-0.445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-0.690*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-0.456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-0.926***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zh-CN" sz="1200" b="1" kern="10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(0.0529)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solidFill>
                            <a:srgbClr val="FF0000"/>
                          </a:solidFill>
                          <a:effectLst/>
                        </a:rPr>
                        <a:t>(0.292)</a:t>
                      </a:r>
                      <a:endParaRPr lang="zh-CN" sz="1200" b="1" kern="10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solidFill>
                            <a:srgbClr val="FF0000"/>
                          </a:solidFill>
                          <a:effectLst/>
                        </a:rPr>
                        <a:t>(0.357)</a:t>
                      </a:r>
                      <a:endParaRPr lang="zh-CN" sz="1200" b="1" kern="10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solidFill>
                            <a:srgbClr val="FF0000"/>
                          </a:solidFill>
                          <a:effectLst/>
                        </a:rPr>
                        <a:t>(0.297)</a:t>
                      </a:r>
                      <a:endParaRPr lang="zh-CN" sz="1200" b="1" kern="10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solidFill>
                            <a:srgbClr val="FF0000"/>
                          </a:solidFill>
                          <a:effectLst/>
                        </a:rPr>
                        <a:t>(0.352)</a:t>
                      </a:r>
                      <a:endParaRPr lang="zh-CN" sz="1200" b="1" kern="10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solidFill>
                            <a:srgbClr val="FF0000"/>
                          </a:solidFill>
                          <a:effectLst/>
                        </a:rPr>
                        <a:t>(0.307)</a:t>
                      </a:r>
                      <a:endParaRPr lang="zh-CN" sz="1200" b="1" kern="10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(0.343)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da18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0.0284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-0.0104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0.0374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(0.0698)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(0.0825)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(0.102)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da19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-0.0180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-0.0757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-0.0649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(0.0500)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(0.0677)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(0.0986)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da20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0.0320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-0.100*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-0.113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(0.0505)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(0.0559)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(0.125)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jailcom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0.0383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0.0853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0.0390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0.0890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(0.103)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(0.112)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(0.103)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(0.164)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vmilespd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0.00823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0.0174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0.00898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0.124**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(0.00684)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(0.0105)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(0.00710)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(0.0488)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unrate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-0.0633***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-0.0627***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-0.0908***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 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(0.0132)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(0.0132)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(0.0209)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lincperc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1.816***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1.786***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0.996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07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(0.636)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(0.643)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(0.677)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1983-87.year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 No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YES 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YES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YES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YES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YES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1988.year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-0.0518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-0.532***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-0.120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-0.529***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-0.751***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(0.0644)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(0.0919)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(0.0787)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(0.0916)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(0.123)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mlda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-0.00216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(0.0215)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Constant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1.853***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2.377***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2.428***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-1.798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2.345***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-1.682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-0.00681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(0.0471)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(0.150)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(0.202)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(1.726)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(0.205)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(1.886)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(1.919)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Observations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336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336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336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335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335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335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95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R-squared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0.093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0.041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0.080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0.389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0.109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0.386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0.660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Country Fe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1200" b="1" kern="0" dirty="0"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YES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YES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YES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YES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YES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YES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9526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Number of state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 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48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48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48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48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>
                          <a:effectLst/>
                        </a:rPr>
                        <a:t>48</a:t>
                      </a:r>
                      <a:endParaRPr lang="zh-CN" sz="1200" b="1" kern="1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48</a:t>
                      </a:r>
                      <a:endParaRPr lang="zh-CN" sz="1200" b="1" kern="1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260" marR="34260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718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2A06-3C07-4AFF-9B1B-D83402ED2B47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2" name="矩形 1"/>
          <p:cNvSpPr/>
          <p:nvPr/>
        </p:nvSpPr>
        <p:spPr>
          <a:xfrm>
            <a:off x="77638" y="1278038"/>
            <a:ext cx="4425351" cy="54476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2"/>
              </a:rPr>
              <a:t>点击下面的网址</a:t>
            </a:r>
            <a:endParaRPr lang="en-US" altLang="zh-CN" sz="1200" dirty="0">
              <a:hlinkClick r:id="rId2"/>
            </a:endParaRPr>
          </a:p>
          <a:p>
            <a:r>
              <a:rPr lang="en-US" altLang="zh-CN" sz="1200" dirty="0">
                <a:hlinkClick r:id="rId2"/>
              </a:rPr>
              <a:t>https://media.pearsoncmg.com/ph/bp/bp_stock_econometrics_4_cw/#datafiles</a:t>
            </a:r>
            <a:endParaRPr lang="en-US" altLang="zh-CN" sz="1200" dirty="0"/>
          </a:p>
          <a:p>
            <a:r>
              <a:rPr lang="zh-CN" altLang="en-US" sz="1200" dirty="0"/>
              <a:t>然后</a:t>
            </a:r>
            <a:r>
              <a:rPr lang="zh-CN" altLang="en-US" sz="1200" dirty="0">
                <a:hlinkClick r:id="rId2"/>
              </a:rPr>
              <a:t>下载数据</a:t>
            </a:r>
            <a:r>
              <a:rPr lang="zh-CN" altLang="en-US" sz="1200" dirty="0"/>
              <a:t>集</a:t>
            </a:r>
            <a:r>
              <a:rPr lang="en-US" altLang="zh-CN" sz="1200" u="sng" dirty="0">
                <a:hlinkClick r:id="rId3"/>
              </a:rPr>
              <a:t>Download all Replication Files at once</a:t>
            </a:r>
            <a:r>
              <a:rPr lang="en-US" altLang="zh-CN" sz="1200" dirty="0"/>
              <a:t> (.zip file)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zh-CN" altLang="en-US" sz="1200" dirty="0"/>
              <a:t>解压到自己的数据文件目录如</a:t>
            </a:r>
            <a:r>
              <a:rPr lang="en-US" altLang="zh-CN" sz="1200" dirty="0"/>
              <a:t>c:/datasets/stock</a:t>
            </a:r>
          </a:p>
          <a:p>
            <a:r>
              <a:rPr lang="zh-CN" altLang="en-US" sz="1200" dirty="0"/>
              <a:t>确认该目录下具有文件</a:t>
            </a:r>
            <a:r>
              <a:rPr lang="en-US" altLang="zh-CN" sz="1200" dirty="0" err="1"/>
              <a:t>fatality.dta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capt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ssc</a:t>
            </a:r>
            <a:r>
              <a:rPr lang="en-US" altLang="zh-CN" sz="1200" dirty="0"/>
              <a:t> install outreg2</a:t>
            </a:r>
          </a:p>
          <a:p>
            <a:endParaRPr lang="en-US" altLang="zh-CN" sz="1200" dirty="0"/>
          </a:p>
          <a:p>
            <a:r>
              <a:rPr lang="en-US" altLang="zh-CN" sz="1200" dirty="0"/>
              <a:t>clear</a:t>
            </a:r>
          </a:p>
          <a:p>
            <a:r>
              <a:rPr lang="en-US" altLang="zh-CN" sz="1200" dirty="0"/>
              <a:t>set more off</a:t>
            </a:r>
          </a:p>
          <a:p>
            <a:r>
              <a:rPr lang="en-US" altLang="zh-CN" sz="1200" dirty="0"/>
              <a:t>cd  c:/datasets/stock</a:t>
            </a:r>
          </a:p>
          <a:p>
            <a:r>
              <a:rPr lang="en-US" altLang="zh-CN" sz="1200" dirty="0"/>
              <a:t>u  </a:t>
            </a:r>
            <a:r>
              <a:rPr lang="en-US" altLang="zh-CN" sz="1200" dirty="0" err="1"/>
              <a:t>fatality.dta</a:t>
            </a:r>
            <a:endParaRPr lang="en-US" altLang="zh-CN" sz="1200" dirty="0"/>
          </a:p>
          <a:p>
            <a:r>
              <a:rPr lang="en-US" altLang="zh-CN" sz="1200" dirty="0"/>
              <a:t>gen da18=(</a:t>
            </a:r>
            <a:r>
              <a:rPr lang="en-US" altLang="zh-CN" sz="1200" dirty="0" err="1"/>
              <a:t>mlda</a:t>
            </a:r>
            <a:r>
              <a:rPr lang="en-US" altLang="zh-CN" sz="1200" dirty="0"/>
              <a:t>&lt;19)                     //</a:t>
            </a:r>
            <a:r>
              <a:rPr lang="zh-CN" altLang="en-US" sz="1200" dirty="0"/>
              <a:t>饮酒年龄</a:t>
            </a:r>
            <a:r>
              <a:rPr lang="en-US" altLang="zh-CN" sz="1200" dirty="0"/>
              <a:t>18</a:t>
            </a:r>
            <a:r>
              <a:rPr lang="zh-CN" altLang="en-US" sz="1200" dirty="0"/>
              <a:t>岁</a:t>
            </a:r>
          </a:p>
          <a:p>
            <a:r>
              <a:rPr lang="en-US" altLang="zh-CN" sz="1200" dirty="0"/>
              <a:t>gen da19=(</a:t>
            </a:r>
            <a:r>
              <a:rPr lang="en-US" altLang="zh-CN" sz="1200" dirty="0" err="1"/>
              <a:t>mlda</a:t>
            </a:r>
            <a:r>
              <a:rPr lang="en-US" altLang="zh-CN" sz="1200" dirty="0"/>
              <a:t>&gt;=19)*(</a:t>
            </a:r>
            <a:r>
              <a:rPr lang="en-US" altLang="zh-CN" sz="1200" dirty="0" err="1"/>
              <a:t>mlda</a:t>
            </a:r>
            <a:r>
              <a:rPr lang="en-US" altLang="zh-CN" sz="1200" dirty="0"/>
              <a:t>&lt;20)          //</a:t>
            </a:r>
            <a:r>
              <a:rPr lang="zh-CN" altLang="en-US" sz="1200" dirty="0"/>
              <a:t>饮酒年龄</a:t>
            </a:r>
            <a:r>
              <a:rPr lang="en-US" altLang="zh-CN" sz="1200" dirty="0"/>
              <a:t>19</a:t>
            </a:r>
            <a:r>
              <a:rPr lang="zh-CN" altLang="en-US" sz="1200" dirty="0"/>
              <a:t>岁</a:t>
            </a:r>
          </a:p>
          <a:p>
            <a:r>
              <a:rPr lang="en-US" altLang="zh-CN" sz="1200" dirty="0"/>
              <a:t>gen da20=(</a:t>
            </a:r>
            <a:r>
              <a:rPr lang="en-US" altLang="zh-CN" sz="1200" dirty="0" err="1"/>
              <a:t>mlda</a:t>
            </a:r>
            <a:r>
              <a:rPr lang="en-US" altLang="zh-CN" sz="1200" dirty="0"/>
              <a:t>&gt;=20)*(</a:t>
            </a:r>
            <a:r>
              <a:rPr lang="en-US" altLang="zh-CN" sz="1200" dirty="0" err="1"/>
              <a:t>mlda</a:t>
            </a:r>
            <a:r>
              <a:rPr lang="en-US" altLang="zh-CN" sz="1200" dirty="0"/>
              <a:t>&lt;21)          //</a:t>
            </a:r>
            <a:r>
              <a:rPr lang="zh-CN" altLang="en-US" sz="1200" dirty="0"/>
              <a:t>饮酒年龄</a:t>
            </a:r>
            <a:r>
              <a:rPr lang="en-US" altLang="zh-CN" sz="1200" dirty="0"/>
              <a:t>20</a:t>
            </a:r>
            <a:r>
              <a:rPr lang="zh-CN" altLang="en-US" sz="1200" dirty="0"/>
              <a:t>岁</a:t>
            </a:r>
          </a:p>
          <a:p>
            <a:r>
              <a:rPr lang="en-US" altLang="zh-CN" sz="1200" dirty="0"/>
              <a:t>gen da21=(</a:t>
            </a:r>
            <a:r>
              <a:rPr lang="en-US" altLang="zh-CN" sz="1200" dirty="0" err="1"/>
              <a:t>mlda</a:t>
            </a:r>
            <a:r>
              <a:rPr lang="en-US" altLang="zh-CN" sz="1200" dirty="0"/>
              <a:t>&gt;=21)                    //</a:t>
            </a:r>
            <a:r>
              <a:rPr lang="zh-CN" altLang="en-US" sz="1200" dirty="0"/>
              <a:t>饮酒年龄</a:t>
            </a:r>
            <a:r>
              <a:rPr lang="en-US" altLang="zh-CN" sz="1200" dirty="0"/>
              <a:t>21</a:t>
            </a:r>
            <a:r>
              <a:rPr lang="zh-CN" altLang="en-US" sz="1200" dirty="0"/>
              <a:t>岁</a:t>
            </a:r>
          </a:p>
          <a:p>
            <a:r>
              <a:rPr lang="en-US" altLang="zh-CN" sz="1200" dirty="0"/>
              <a:t>gen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=10000*</a:t>
            </a:r>
            <a:r>
              <a:rPr lang="en-US" altLang="zh-CN" sz="1200" dirty="0" err="1"/>
              <a:t>mrall</a:t>
            </a:r>
            <a:r>
              <a:rPr lang="en-US" altLang="zh-CN" sz="1200" dirty="0"/>
              <a:t>                 //</a:t>
            </a:r>
            <a:r>
              <a:rPr lang="zh-CN" altLang="en-US" sz="1200" dirty="0"/>
              <a:t>交通事故死亡率</a:t>
            </a:r>
            <a:r>
              <a:rPr lang="en-US" altLang="zh-CN" sz="1200" dirty="0"/>
              <a:t>/</a:t>
            </a:r>
            <a:r>
              <a:rPr lang="zh-CN" altLang="en-US" sz="1200" dirty="0"/>
              <a:t>万人</a:t>
            </a:r>
          </a:p>
          <a:p>
            <a:r>
              <a:rPr lang="en-US" altLang="zh-CN" sz="1200" dirty="0"/>
              <a:t>gen </a:t>
            </a:r>
            <a:r>
              <a:rPr lang="en-US" altLang="zh-CN" sz="1200" dirty="0" err="1"/>
              <a:t>incperc</a:t>
            </a:r>
            <a:r>
              <a:rPr lang="en-US" altLang="zh-CN" sz="1200" dirty="0"/>
              <a:t>=</a:t>
            </a:r>
            <a:r>
              <a:rPr lang="en-US" altLang="zh-CN" sz="1200" dirty="0" err="1"/>
              <a:t>perinc</a:t>
            </a:r>
            <a:r>
              <a:rPr lang="en-US" altLang="zh-CN" sz="1200" dirty="0"/>
              <a:t>/1000                //</a:t>
            </a:r>
            <a:r>
              <a:rPr lang="zh-CN" altLang="en-US" sz="1200" dirty="0"/>
              <a:t>收入（千元）</a:t>
            </a:r>
          </a:p>
          <a:p>
            <a:r>
              <a:rPr lang="en-US" altLang="zh-CN" sz="1200" dirty="0"/>
              <a:t>gen </a:t>
            </a:r>
            <a:r>
              <a:rPr lang="en-US" altLang="zh-CN" sz="1200" dirty="0" err="1"/>
              <a:t>lincperc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ln</a:t>
            </a:r>
            <a:r>
              <a:rPr lang="en-US" altLang="zh-CN" sz="1200" dirty="0"/>
              <a:t>(</a:t>
            </a:r>
            <a:r>
              <a:rPr lang="en-US" altLang="zh-CN" sz="1200" dirty="0" err="1"/>
              <a:t>incperc</a:t>
            </a:r>
            <a:r>
              <a:rPr lang="en-US" altLang="zh-CN" sz="1200" dirty="0"/>
              <a:t>)             //</a:t>
            </a:r>
            <a:r>
              <a:rPr lang="zh-CN" altLang="en-US" sz="1200" dirty="0"/>
              <a:t>收入对数</a:t>
            </a:r>
          </a:p>
          <a:p>
            <a:r>
              <a:rPr lang="en-US" altLang="zh-CN" sz="1200" dirty="0"/>
              <a:t>gen </a:t>
            </a:r>
            <a:r>
              <a:rPr lang="en-US" altLang="zh-CN" sz="1200" dirty="0" err="1"/>
              <a:t>vmilespd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vmiles</a:t>
            </a:r>
            <a:r>
              <a:rPr lang="en-US" altLang="zh-CN" sz="1200" dirty="0"/>
              <a:t>/1000             //</a:t>
            </a:r>
            <a:r>
              <a:rPr lang="zh-CN" altLang="en-US" sz="1200" dirty="0"/>
              <a:t>失业率</a:t>
            </a:r>
          </a:p>
          <a:p>
            <a:r>
              <a:rPr lang="en-US" altLang="zh-CN" sz="1200" dirty="0"/>
              <a:t>gen </a:t>
            </a:r>
            <a:r>
              <a:rPr lang="en-US" altLang="zh-CN" sz="1200" dirty="0" err="1"/>
              <a:t>frmall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mrall</a:t>
            </a:r>
            <a:r>
              <a:rPr lang="en-US" altLang="zh-CN" sz="1200" dirty="0"/>
              <a:t>/(</a:t>
            </a:r>
            <a:r>
              <a:rPr lang="en-US" altLang="zh-CN" sz="1200" dirty="0" err="1"/>
              <a:t>vmiles</a:t>
            </a:r>
            <a:r>
              <a:rPr lang="en-US" altLang="zh-CN" sz="1200" dirty="0"/>
              <a:t>/100000)     //</a:t>
            </a:r>
            <a:r>
              <a:rPr lang="zh-CN" altLang="en-US" sz="1200" dirty="0"/>
              <a:t>每个司机平均行驶里程</a:t>
            </a:r>
          </a:p>
          <a:p>
            <a:r>
              <a:rPr lang="en-US" altLang="zh-CN" sz="1200" dirty="0"/>
              <a:t>gen </a:t>
            </a:r>
            <a:r>
              <a:rPr lang="en-US" altLang="zh-CN" sz="1200" dirty="0" err="1"/>
              <a:t>jailcom</a:t>
            </a:r>
            <a:r>
              <a:rPr lang="en-US" altLang="zh-CN" sz="1200" dirty="0"/>
              <a:t> = ((</a:t>
            </a:r>
            <a:r>
              <a:rPr lang="en-US" altLang="zh-CN" sz="1200" dirty="0" err="1"/>
              <a:t>jaild+comserd</a:t>
            </a:r>
            <a:r>
              <a:rPr lang="en-US" altLang="zh-CN" sz="1200" dirty="0"/>
              <a:t>)&gt;0)      //</a:t>
            </a:r>
            <a:r>
              <a:rPr lang="zh-CN" altLang="en-US" sz="1200" dirty="0"/>
              <a:t>强制入狱或社区服务</a:t>
            </a:r>
          </a:p>
          <a:p>
            <a:r>
              <a:rPr lang="en-US" altLang="zh-CN" sz="1200" dirty="0"/>
              <a:t>gen </a:t>
            </a:r>
            <a:r>
              <a:rPr lang="en-US" altLang="zh-CN" sz="1200" dirty="0" err="1"/>
              <a:t>mjailcom</a:t>
            </a:r>
            <a:r>
              <a:rPr lang="en-US" altLang="zh-CN" sz="1200" dirty="0"/>
              <a:t> = (</a:t>
            </a:r>
            <a:r>
              <a:rPr lang="en-US" altLang="zh-CN" sz="1200" dirty="0" err="1"/>
              <a:t>jaild</a:t>
            </a:r>
            <a:r>
              <a:rPr lang="en-US" altLang="zh-CN" sz="1200" dirty="0"/>
              <a:t>==.)*(</a:t>
            </a:r>
            <a:r>
              <a:rPr lang="en-US" altLang="zh-CN" sz="1200" dirty="0" err="1"/>
              <a:t>comserd</a:t>
            </a:r>
            <a:r>
              <a:rPr lang="en-US" altLang="zh-CN" sz="1200" dirty="0"/>
              <a:t>==.)</a:t>
            </a:r>
          </a:p>
          <a:p>
            <a:r>
              <a:rPr lang="en-US" altLang="zh-CN" sz="1200" dirty="0" err="1"/>
              <a:t>mvdecode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mjailcom,mv</a:t>
            </a:r>
            <a:r>
              <a:rPr lang="en-US" altLang="zh-CN" sz="1200" dirty="0"/>
              <a:t>(1)</a:t>
            </a:r>
          </a:p>
          <a:p>
            <a:r>
              <a:rPr lang="en-US" altLang="zh-CN" sz="1200" dirty="0"/>
              <a:t>replace </a:t>
            </a:r>
            <a:r>
              <a:rPr lang="en-US" altLang="zh-CN" sz="1200" dirty="0" err="1"/>
              <a:t>jailcom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jailcom</a:t>
            </a:r>
            <a:r>
              <a:rPr lang="en-US" altLang="zh-CN" sz="1200" dirty="0"/>
              <a:t> + </a:t>
            </a:r>
            <a:r>
              <a:rPr lang="en-US" altLang="zh-CN" sz="1200" dirty="0" err="1"/>
              <a:t>mjailcom</a:t>
            </a:r>
            <a:endParaRPr lang="en-US" altLang="zh-CN" sz="1200" dirty="0"/>
          </a:p>
          <a:p>
            <a:r>
              <a:rPr lang="en-US" altLang="zh-CN" sz="1200" dirty="0"/>
              <a:t>save  </a:t>
            </a:r>
            <a:r>
              <a:rPr lang="en-US" altLang="zh-CN" sz="1200" dirty="0" err="1"/>
              <a:t>temp,replace</a:t>
            </a:r>
            <a:r>
              <a:rPr lang="en-US" altLang="zh-CN" sz="1200" dirty="0"/>
              <a:t>   //</a:t>
            </a:r>
            <a:r>
              <a:rPr lang="zh-CN" altLang="en-US" sz="1200" dirty="0"/>
              <a:t>仅采用一期截面数据的估计</a:t>
            </a:r>
            <a:endParaRPr lang="en-US" altLang="zh-CN" sz="1200" dirty="0"/>
          </a:p>
          <a:p>
            <a:r>
              <a:rPr lang="en-US" altLang="zh-CN" sz="1200" dirty="0"/>
              <a:t>*</a:t>
            </a:r>
            <a:r>
              <a:rPr lang="en-US" altLang="zh-CN" sz="1200" dirty="0" err="1"/>
              <a:t>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if year==1988, r</a:t>
            </a:r>
          </a:p>
          <a:p>
            <a:r>
              <a:rPr lang="en-US" altLang="zh-CN" sz="1200" dirty="0" err="1"/>
              <a:t>tw</a:t>
            </a:r>
            <a:r>
              <a:rPr lang="en-US" altLang="zh-CN" sz="1200" dirty="0"/>
              <a:t> (sc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if year==1988) (</a:t>
            </a:r>
            <a:r>
              <a:rPr lang="en-US" altLang="zh-CN" sz="1200" dirty="0" err="1"/>
              <a:t>lfit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if year==1988)</a:t>
            </a:r>
          </a:p>
        </p:txBody>
      </p:sp>
      <p:sp>
        <p:nvSpPr>
          <p:cNvPr id="3" name="矩形 2"/>
          <p:cNvSpPr/>
          <p:nvPr/>
        </p:nvSpPr>
        <p:spPr>
          <a:xfrm>
            <a:off x="4572000" y="904499"/>
            <a:ext cx="4572000" cy="5816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CN" altLang="en-US" sz="1200" dirty="0"/>
              <a:t>回归</a:t>
            </a:r>
            <a:r>
              <a:rPr lang="en-US" altLang="zh-CN" sz="1200" dirty="0"/>
              <a:t> stock《</a:t>
            </a:r>
            <a:r>
              <a:rPr lang="zh-CN" altLang="en-US" sz="1200" dirty="0"/>
              <a:t>计量经济学</a:t>
            </a:r>
            <a:r>
              <a:rPr lang="en-US" altLang="zh-CN" sz="1200" dirty="0"/>
              <a:t>》</a:t>
            </a:r>
            <a:r>
              <a:rPr lang="zh-CN" altLang="en-US" sz="1200" dirty="0"/>
              <a:t>人大出版社中文版第三版</a:t>
            </a:r>
            <a:r>
              <a:rPr lang="en-US" altLang="zh-CN" sz="1200" dirty="0"/>
              <a:t>P256</a:t>
            </a:r>
            <a:r>
              <a:rPr lang="zh-CN" altLang="en-US" sz="1200" dirty="0"/>
              <a:t>表</a:t>
            </a:r>
            <a:r>
              <a:rPr lang="en-US" altLang="zh-CN" sz="1200" dirty="0"/>
              <a:t>10-1 </a:t>
            </a:r>
          </a:p>
          <a:p>
            <a:r>
              <a:rPr lang="en-US" altLang="zh-CN" sz="1200" dirty="0" err="1"/>
              <a:t>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, r          //</a:t>
            </a:r>
            <a:r>
              <a:rPr lang="zh-CN" altLang="en-US" sz="1200" dirty="0"/>
              <a:t>混合截面第</a:t>
            </a:r>
            <a:r>
              <a:rPr lang="en-US" altLang="zh-CN" sz="1200" dirty="0"/>
              <a:t>1</a:t>
            </a:r>
            <a:r>
              <a:rPr lang="zh-CN" altLang="en-US" sz="1200" dirty="0"/>
              <a:t>列</a:t>
            </a:r>
          </a:p>
          <a:p>
            <a:r>
              <a:rPr lang="en-US" altLang="zh-CN" sz="1200" dirty="0" err="1"/>
              <a:t>est</a:t>
            </a:r>
            <a:r>
              <a:rPr lang="en-US" altLang="zh-CN" sz="1200" dirty="0"/>
              <a:t> store m1</a:t>
            </a:r>
          </a:p>
          <a:p>
            <a:r>
              <a:rPr lang="en-US" altLang="zh-CN" sz="1200" dirty="0" err="1"/>
              <a:t>xtreg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fe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vce</a:t>
            </a:r>
            <a:r>
              <a:rPr lang="en-US" altLang="zh-CN" sz="1200" dirty="0"/>
              <a:t>(cluster state)          //</a:t>
            </a:r>
            <a:r>
              <a:rPr lang="zh-CN" altLang="en-US" sz="1200" dirty="0"/>
              <a:t>个体固定效应</a:t>
            </a:r>
          </a:p>
          <a:p>
            <a:r>
              <a:rPr lang="zh-CN" altLang="en-US" sz="1200" dirty="0"/>
              <a:t> </a:t>
            </a:r>
            <a:r>
              <a:rPr lang="en-US" altLang="zh-CN" sz="1200" dirty="0" err="1"/>
              <a:t>est</a:t>
            </a:r>
            <a:r>
              <a:rPr lang="en-US" altLang="zh-CN" sz="1200" dirty="0"/>
              <a:t> store m2</a:t>
            </a:r>
          </a:p>
          <a:p>
            <a:r>
              <a:rPr lang="en-US" altLang="zh-CN" sz="1200" dirty="0" err="1"/>
              <a:t>xtreg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fe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vce</a:t>
            </a:r>
            <a:r>
              <a:rPr lang="en-US" altLang="zh-CN" sz="1200" dirty="0"/>
              <a:t>(cluster state)   //</a:t>
            </a:r>
            <a:r>
              <a:rPr lang="zh-CN" altLang="en-US" sz="1200" dirty="0"/>
              <a:t>双向固定效应</a:t>
            </a:r>
          </a:p>
          <a:p>
            <a:r>
              <a:rPr lang="zh-CN" altLang="en-US" sz="1200" dirty="0"/>
              <a:t> </a:t>
            </a:r>
            <a:r>
              <a:rPr lang="en-US" altLang="zh-CN" sz="1200" dirty="0" err="1"/>
              <a:t>est</a:t>
            </a:r>
            <a:r>
              <a:rPr lang="en-US" altLang="zh-CN" sz="1200" dirty="0"/>
              <a:t> store m3</a:t>
            </a:r>
          </a:p>
          <a:p>
            <a:r>
              <a:rPr lang="en-US" altLang="zh-CN" sz="1200" dirty="0" err="1"/>
              <a:t>xtreg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da18 da19 da20 </a:t>
            </a:r>
            <a:r>
              <a:rPr lang="en-US" altLang="zh-CN" sz="1200" dirty="0" err="1"/>
              <a:t>jailcom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vmilespd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unrate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lincperc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fe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vce</a:t>
            </a:r>
            <a:r>
              <a:rPr lang="en-US" altLang="zh-CN" sz="1200" dirty="0"/>
              <a:t>(cluster state)       //</a:t>
            </a:r>
            <a:r>
              <a:rPr lang="zh-CN" altLang="en-US" sz="1200" dirty="0"/>
              <a:t>加入更多控制变量</a:t>
            </a:r>
          </a:p>
          <a:p>
            <a:r>
              <a:rPr lang="zh-CN" altLang="en-US" sz="1200" dirty="0"/>
              <a:t> </a:t>
            </a:r>
            <a:r>
              <a:rPr lang="en-US" altLang="zh-CN" sz="1200" dirty="0" err="1"/>
              <a:t>est</a:t>
            </a:r>
            <a:r>
              <a:rPr lang="en-US" altLang="zh-CN" sz="1200" dirty="0"/>
              <a:t> store m4</a:t>
            </a:r>
          </a:p>
          <a:p>
            <a:r>
              <a:rPr lang="en-US" altLang="zh-CN" sz="1200" dirty="0"/>
              <a:t>test da18 da19 da20</a:t>
            </a:r>
          </a:p>
          <a:p>
            <a:r>
              <a:rPr lang="en-US" altLang="zh-CN" sz="1200" dirty="0"/>
              <a:t>test </a:t>
            </a:r>
            <a:r>
              <a:rPr lang="en-US" altLang="zh-CN" sz="1200" dirty="0" err="1"/>
              <a:t>unrate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lincperc</a:t>
            </a:r>
            <a:endParaRPr lang="en-US" altLang="zh-CN" sz="1200" dirty="0"/>
          </a:p>
          <a:p>
            <a:r>
              <a:rPr lang="en-US" altLang="zh-CN" sz="1200" dirty="0" err="1"/>
              <a:t>xtreg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da18 da19 da20 </a:t>
            </a:r>
            <a:r>
              <a:rPr lang="en-US" altLang="zh-CN" sz="1200" dirty="0" err="1"/>
              <a:t>jailcom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vmilespd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fe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vce</a:t>
            </a:r>
            <a:r>
              <a:rPr lang="en-US" altLang="zh-CN" sz="1200" dirty="0"/>
              <a:t>(cluster state)                   //</a:t>
            </a:r>
            <a:r>
              <a:rPr lang="zh-CN" altLang="en-US" sz="1200" dirty="0"/>
              <a:t>不同模型设定</a:t>
            </a:r>
          </a:p>
          <a:p>
            <a:r>
              <a:rPr lang="zh-CN" altLang="en-US" sz="1200" dirty="0"/>
              <a:t> </a:t>
            </a:r>
            <a:r>
              <a:rPr lang="en-US" altLang="zh-CN" sz="1200" dirty="0" err="1"/>
              <a:t>est</a:t>
            </a:r>
            <a:r>
              <a:rPr lang="en-US" altLang="zh-CN" sz="1200" dirty="0"/>
              <a:t> store m5</a:t>
            </a:r>
          </a:p>
          <a:p>
            <a:r>
              <a:rPr lang="en-US" altLang="zh-CN" sz="1200" dirty="0"/>
              <a:t>test da18 da19 da20</a:t>
            </a:r>
          </a:p>
          <a:p>
            <a:r>
              <a:rPr lang="en-US" altLang="zh-CN" sz="1200" dirty="0" err="1"/>
              <a:t>xtreg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</a:t>
            </a:r>
            <a:r>
              <a:rPr lang="en-US" altLang="zh-CN" sz="1200" dirty="0" err="1"/>
              <a:t>mlda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jailcom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vmilespd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unrate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lincperc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fe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vce</a:t>
            </a:r>
            <a:r>
              <a:rPr lang="en-US" altLang="zh-CN" sz="1200" dirty="0"/>
              <a:t>(cluster state)                 //</a:t>
            </a:r>
            <a:r>
              <a:rPr lang="zh-CN" altLang="en-US" sz="1200" dirty="0"/>
              <a:t>不同模型设定</a:t>
            </a:r>
          </a:p>
          <a:p>
            <a:r>
              <a:rPr lang="zh-CN" altLang="en-US" sz="1200" dirty="0"/>
              <a:t> </a:t>
            </a:r>
            <a:r>
              <a:rPr lang="en-US" altLang="zh-CN" sz="1200" dirty="0" err="1"/>
              <a:t>est</a:t>
            </a:r>
            <a:r>
              <a:rPr lang="en-US" altLang="zh-CN" sz="1200" dirty="0"/>
              <a:t> store m6</a:t>
            </a:r>
          </a:p>
          <a:p>
            <a:r>
              <a:rPr lang="en-US" altLang="zh-CN" sz="1200" dirty="0"/>
              <a:t>test </a:t>
            </a:r>
            <a:r>
              <a:rPr lang="en-US" altLang="zh-CN" sz="1200" dirty="0" err="1"/>
              <a:t>unrate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lincperc</a:t>
            </a:r>
            <a:endParaRPr lang="en-US" altLang="zh-CN" sz="1200" dirty="0"/>
          </a:p>
          <a:p>
            <a:r>
              <a:rPr lang="en-US" altLang="zh-CN" sz="1200" dirty="0"/>
              <a:t>*</a:t>
            </a:r>
            <a:r>
              <a:rPr lang="zh-CN" altLang="en-US" sz="1200" dirty="0"/>
              <a:t>两期差分估计</a:t>
            </a:r>
          </a:p>
          <a:p>
            <a:r>
              <a:rPr lang="en-US" altLang="zh-CN" sz="1200" dirty="0" err="1"/>
              <a:t>xtreg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 da18 da19 da20 </a:t>
            </a:r>
            <a:r>
              <a:rPr lang="en-US" altLang="zh-CN" sz="1200" dirty="0" err="1"/>
              <a:t>jailcom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vmilespd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unrate</a:t>
            </a:r>
            <a:r>
              <a:rPr lang="en-US" altLang="zh-CN" sz="1200" dirty="0"/>
              <a:t>  ///</a:t>
            </a:r>
          </a:p>
          <a:p>
            <a:r>
              <a:rPr lang="en-US" altLang="zh-CN" sz="1200" dirty="0" err="1"/>
              <a:t>lincperc</a:t>
            </a:r>
            <a:r>
              <a:rPr lang="en-US" altLang="zh-CN" sz="1200" dirty="0"/>
              <a:t> 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 if (year==1988) | (year==1982), </a:t>
            </a:r>
            <a:r>
              <a:rPr lang="en-US" altLang="zh-CN" sz="1200" dirty="0" err="1"/>
              <a:t>fe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vce</a:t>
            </a:r>
            <a:r>
              <a:rPr lang="en-US" altLang="zh-CN" sz="1200" dirty="0"/>
              <a:t>(cluster state) </a:t>
            </a:r>
            <a:r>
              <a:rPr lang="zh-CN" altLang="en-US" sz="1200" dirty="0"/>
              <a:t> </a:t>
            </a:r>
            <a:r>
              <a:rPr lang="en-US" altLang="zh-CN" sz="1200" dirty="0" err="1"/>
              <a:t>est</a:t>
            </a:r>
            <a:r>
              <a:rPr lang="en-US" altLang="zh-CN" sz="1200" dirty="0"/>
              <a:t> store m7</a:t>
            </a:r>
          </a:p>
          <a:p>
            <a:r>
              <a:rPr lang="en-US" altLang="zh-CN" sz="1200" dirty="0"/>
              <a:t>test   </a:t>
            </a:r>
            <a:r>
              <a:rPr lang="en-US" altLang="zh-CN" sz="1200" dirty="0" err="1"/>
              <a:t>unrate</a:t>
            </a:r>
            <a:r>
              <a:rPr lang="en-US" altLang="zh-CN" sz="1200" dirty="0"/>
              <a:t>   </a:t>
            </a:r>
            <a:r>
              <a:rPr lang="en-US" altLang="zh-CN" sz="1200" dirty="0" err="1"/>
              <a:t>lincperc</a:t>
            </a:r>
            <a:endParaRPr lang="en-US" altLang="zh-CN" sz="1200" dirty="0"/>
          </a:p>
          <a:p>
            <a:r>
              <a:rPr lang="en-US" altLang="zh-CN" sz="1200" dirty="0"/>
              <a:t>*</a:t>
            </a:r>
            <a:r>
              <a:rPr lang="zh-CN" altLang="en-US" sz="1200" dirty="0"/>
              <a:t>描述统计</a:t>
            </a:r>
            <a:endParaRPr lang="en-US" altLang="zh-CN" sz="1200" dirty="0"/>
          </a:p>
          <a:p>
            <a:r>
              <a:rPr lang="en-US" altLang="zh-CN" sz="1200" dirty="0"/>
              <a:t>outreg2 using </a:t>
            </a:r>
            <a:r>
              <a:rPr lang="en-US" altLang="zh-CN" sz="1200" dirty="0" err="1"/>
              <a:t>sum.doc,word</a:t>
            </a:r>
            <a:r>
              <a:rPr lang="en-US" altLang="zh-CN" sz="1200" dirty="0"/>
              <a:t> replace sum(log)    ///</a:t>
            </a:r>
          </a:p>
          <a:p>
            <a:r>
              <a:rPr lang="en-US" altLang="zh-CN" sz="1200" dirty="0"/>
              <a:t>keep(</a:t>
            </a:r>
            <a:r>
              <a:rPr lang="en-US" altLang="zh-CN" sz="1200" dirty="0" err="1"/>
              <a:t>vfrall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beertax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eqkeep</a:t>
            </a:r>
            <a:r>
              <a:rPr lang="en-US" altLang="zh-CN" sz="1200" dirty="0"/>
              <a:t>(N mean p50)</a:t>
            </a:r>
          </a:p>
          <a:p>
            <a:r>
              <a:rPr lang="en-US" altLang="zh-CN" sz="1200" dirty="0"/>
              <a:t>*</a:t>
            </a:r>
            <a:r>
              <a:rPr lang="zh-CN" altLang="en-US" sz="1200" dirty="0"/>
              <a:t>估计结果输出</a:t>
            </a:r>
            <a:r>
              <a:rPr lang="en-US" altLang="zh-CN" sz="1200" dirty="0"/>
              <a:t>    </a:t>
            </a:r>
          </a:p>
          <a:p>
            <a:r>
              <a:rPr lang="en-US" altLang="zh-CN" sz="1200" dirty="0"/>
              <a:t>outreg2 [m*] using </a:t>
            </a:r>
            <a:r>
              <a:rPr lang="en-US" altLang="zh-CN" sz="1200" dirty="0" err="1"/>
              <a:t>temp.doc,word</a:t>
            </a:r>
            <a:r>
              <a:rPr lang="en-US" altLang="zh-CN" sz="1200" dirty="0"/>
              <a:t> replace     ///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err="1"/>
              <a:t>addtext</a:t>
            </a:r>
            <a:r>
              <a:rPr lang="en-US" altLang="zh-CN" sz="1200" dirty="0"/>
              <a:t>(Country </a:t>
            </a:r>
            <a:r>
              <a:rPr lang="en-US" altLang="zh-CN" sz="1200" dirty="0" err="1"/>
              <a:t>Fe,YES,Year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Fe,YES</a:t>
            </a:r>
            <a:r>
              <a:rPr lang="en-US" altLang="zh-CN" sz="1200" dirty="0"/>
              <a:t>)                   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酒税与交通事故死亡率程序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012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9781" y="1414234"/>
            <a:ext cx="854908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8.3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代理变量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407286" y="3000517"/>
            <a:ext cx="85056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为不可观测遗漏变量寻找代理变量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代理变量与不可观察变量相关进而与误差相关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2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代理变量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912033"/>
              </p:ext>
            </p:extLst>
          </p:nvPr>
        </p:nvGraphicFramePr>
        <p:xfrm>
          <a:off x="1342329" y="905659"/>
          <a:ext cx="451643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92" name="公式" r:id="rId3" imgW="2666880" imgH="228600" progId="Equation.3">
                  <p:embed/>
                </p:oleObj>
              </mc:Choice>
              <mc:Fallback>
                <p:oleObj name="公式" r:id="rId3" imgW="266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329" y="905659"/>
                        <a:ext cx="4516438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870362"/>
              </p:ext>
            </p:extLst>
          </p:nvPr>
        </p:nvGraphicFramePr>
        <p:xfrm>
          <a:off x="561083" y="4581144"/>
          <a:ext cx="3148275" cy="41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93" name="公式" r:id="rId5" imgW="1562040" imgH="203040" progId="Equation.3">
                  <p:embed/>
                </p:oleObj>
              </mc:Choice>
              <mc:Fallback>
                <p:oleObj name="公式" r:id="rId5" imgW="1562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83" y="4581144"/>
                        <a:ext cx="3148275" cy="41543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136" y="4152750"/>
            <a:ext cx="54250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304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为条件，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冗余，真神显身，代理多余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217175"/>
              </p:ext>
            </p:extLst>
          </p:nvPr>
        </p:nvGraphicFramePr>
        <p:xfrm>
          <a:off x="561083" y="3717237"/>
          <a:ext cx="2423657" cy="396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94" name="公式" r:id="rId7" imgW="1244520" imgH="203040" progId="Equation.3">
                  <p:embed/>
                </p:oleObj>
              </mc:Choice>
              <mc:Fallback>
                <p:oleObj name="公式" r:id="rId7" imgW="12445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1083" y="3717237"/>
                        <a:ext cx="2423657" cy="39665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2136" y="2974981"/>
            <a:ext cx="4488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Arial" panose="020B0604020202020204" pitchFamily="34" charset="0"/>
              </a:rPr>
              <a:t>良好代理变量的两个条件</a:t>
            </a:r>
            <a:r>
              <a:rPr lang="zh-CN" altLang="en-US" sz="2000" dirty="0">
                <a:latin typeface="Arial" panose="020B0604020202020204" pitchFamily="34" charset="0"/>
              </a:rPr>
              <a:t>：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indent="304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Arial" panose="020B0604020202020204" pitchFamily="34" charset="0"/>
              </a:rPr>
              <a:t>1. x</a:t>
            </a:r>
            <a:r>
              <a:rPr lang="zh-CN" altLang="en-US" sz="2000" dirty="0">
                <a:latin typeface="Arial" panose="020B0604020202020204" pitchFamily="34" charset="0"/>
              </a:rPr>
              <a:t>与</a:t>
            </a:r>
            <a:r>
              <a:rPr lang="en-US" altLang="zh-CN" sz="2000" dirty="0">
                <a:latin typeface="Arial" panose="020B0604020202020204" pitchFamily="34" charset="0"/>
              </a:rPr>
              <a:t>q</a:t>
            </a:r>
            <a:r>
              <a:rPr lang="zh-CN" altLang="en-US" sz="2000" dirty="0">
                <a:latin typeface="Arial" panose="020B0604020202020204" pitchFamily="34" charset="0"/>
              </a:rPr>
              <a:t>以代理变量</a:t>
            </a:r>
            <a:r>
              <a:rPr lang="en-US" altLang="zh-CN" sz="2000" dirty="0">
                <a:latin typeface="Arial" panose="020B0604020202020204" pitchFamily="34" charset="0"/>
              </a:rPr>
              <a:t>z</a:t>
            </a:r>
            <a:r>
              <a:rPr lang="zh-CN" altLang="en-US" sz="2000" dirty="0">
                <a:latin typeface="Arial" panose="020B0604020202020204" pitchFamily="34" charset="0"/>
              </a:rPr>
              <a:t>为条件独立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22498" y="1412703"/>
            <a:ext cx="4071669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l-PL" altLang="zh-CN" dirty="0"/>
              <a:t>drawnorm  x z u r,n(100000) seed(1) clear</a:t>
            </a:r>
          </a:p>
          <a:p>
            <a:r>
              <a:rPr lang="pl-PL" altLang="zh-CN" dirty="0"/>
              <a:t>g qg</a:t>
            </a:r>
            <a:r>
              <a:rPr lang="en-US" altLang="zh-CN" dirty="0"/>
              <a:t>d</a:t>
            </a:r>
            <a:r>
              <a:rPr lang="pl-PL" altLang="zh-CN" dirty="0"/>
              <a:t>=z+r</a:t>
            </a:r>
          </a:p>
          <a:p>
            <a:r>
              <a:rPr lang="pl-PL" altLang="zh-CN" dirty="0"/>
              <a:t>g yg</a:t>
            </a:r>
            <a:r>
              <a:rPr lang="en-US" altLang="zh-CN" dirty="0"/>
              <a:t>d</a:t>
            </a:r>
            <a:r>
              <a:rPr lang="pl-PL" altLang="zh-CN" dirty="0"/>
              <a:t>=x+qg+u</a:t>
            </a:r>
          </a:p>
          <a:p>
            <a:r>
              <a:rPr lang="pl-PL" altLang="zh-CN" dirty="0"/>
              <a:t>reg yg</a:t>
            </a:r>
            <a:r>
              <a:rPr lang="en-US" altLang="zh-CN" dirty="0"/>
              <a:t>d</a:t>
            </a:r>
            <a:r>
              <a:rPr lang="pl-PL" altLang="zh-CN" dirty="0"/>
              <a:t> x z</a:t>
            </a:r>
            <a:endParaRPr lang="en-US" altLang="zh-CN" sz="2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97323"/>
              </p:ext>
            </p:extLst>
          </p:nvPr>
        </p:nvGraphicFramePr>
        <p:xfrm>
          <a:off x="259869" y="5773208"/>
          <a:ext cx="43211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95" name="公式" r:id="rId9" imgW="2539800" imgH="457200" progId="Equation.3">
                  <p:embed/>
                </p:oleObj>
              </mc:Choice>
              <mc:Fallback>
                <p:oleObj name="公式" r:id="rId9" imgW="2539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9869" y="5773208"/>
                        <a:ext cx="4321175" cy="777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470692"/>
              </p:ext>
            </p:extLst>
          </p:nvPr>
        </p:nvGraphicFramePr>
        <p:xfrm>
          <a:off x="1971434" y="1415713"/>
          <a:ext cx="2007390" cy="488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96" name="公式" r:id="rId11" imgW="939600" imgH="228600" progId="Equation.3">
                  <p:embed/>
                </p:oleObj>
              </mc:Choice>
              <mc:Fallback>
                <p:oleObj name="公式" r:id="rId11" imgW="93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1434" y="1415713"/>
                        <a:ext cx="2007390" cy="488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198251"/>
              </p:ext>
            </p:extLst>
          </p:nvPr>
        </p:nvGraphicFramePr>
        <p:xfrm>
          <a:off x="1447800" y="2041525"/>
          <a:ext cx="3706813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97" name="公式" r:id="rId13" imgW="2247840" imgH="457200" progId="Equation.3">
                  <p:embed/>
                </p:oleObj>
              </mc:Choice>
              <mc:Fallback>
                <p:oleObj name="公式" r:id="rId13" imgW="22478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47800" y="2041525"/>
                        <a:ext cx="3706813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2136" y="914810"/>
            <a:ext cx="1097894" cy="3401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真实模型</a:t>
            </a:r>
          </a:p>
        </p:txBody>
      </p:sp>
      <p:sp>
        <p:nvSpPr>
          <p:cNvPr id="15" name="矩形 14"/>
          <p:cNvSpPr/>
          <p:nvPr/>
        </p:nvSpPr>
        <p:spPr>
          <a:xfrm>
            <a:off x="12136" y="1502796"/>
            <a:ext cx="1798365" cy="3507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Z</a:t>
            </a:r>
            <a:r>
              <a:rPr lang="zh-CN" altLang="en-US" dirty="0"/>
              <a:t>为</a:t>
            </a:r>
            <a:r>
              <a:rPr lang="en-US" altLang="zh-CN" dirty="0"/>
              <a:t>q</a:t>
            </a:r>
            <a:r>
              <a:rPr lang="zh-CN" altLang="en-US" dirty="0"/>
              <a:t>的代理变量</a:t>
            </a:r>
          </a:p>
        </p:txBody>
      </p:sp>
      <p:sp>
        <p:nvSpPr>
          <p:cNvPr id="16" name="矩形 15"/>
          <p:cNvSpPr/>
          <p:nvPr/>
        </p:nvSpPr>
        <p:spPr>
          <a:xfrm>
            <a:off x="92551" y="2142421"/>
            <a:ext cx="1210038" cy="5230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良好代理</a:t>
            </a:r>
            <a:endParaRPr lang="en-US" altLang="zh-CN" dirty="0"/>
          </a:p>
          <a:p>
            <a:pPr algn="ctr"/>
            <a:r>
              <a:rPr lang="zh-CN" altLang="en-US" dirty="0"/>
              <a:t>的条件：</a:t>
            </a:r>
          </a:p>
        </p:txBody>
      </p:sp>
      <p:sp>
        <p:nvSpPr>
          <p:cNvPr id="17" name="矩形 16"/>
          <p:cNvSpPr/>
          <p:nvPr/>
        </p:nvSpPr>
        <p:spPr>
          <a:xfrm>
            <a:off x="-24770" y="5289460"/>
            <a:ext cx="5209874" cy="34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不好的代理变量，如第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条不成立，仍无法识别</a:t>
            </a:r>
            <a:r>
              <a:rPr lang="el-GR" altLang="zh-CN" dirty="0">
                <a:solidFill>
                  <a:schemeClr val="tx1"/>
                </a:solidFill>
              </a:rPr>
              <a:t>β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99033" y="4327197"/>
            <a:ext cx="3739607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g q</a:t>
            </a:r>
            <a:r>
              <a:rPr lang="en-US" altLang="zh-CN" dirty="0" err="1"/>
              <a:t>bd</a:t>
            </a:r>
            <a:r>
              <a:rPr lang="zh-CN" altLang="en-US" dirty="0"/>
              <a:t>=</a:t>
            </a:r>
            <a:r>
              <a:rPr lang="en-US" altLang="zh-CN" dirty="0"/>
              <a:t>z</a:t>
            </a:r>
            <a:r>
              <a:rPr lang="zh-CN" altLang="en-US" dirty="0"/>
              <a:t>+x+r</a:t>
            </a:r>
            <a:endParaRPr lang="en-US" altLang="zh-CN" dirty="0"/>
          </a:p>
          <a:p>
            <a:r>
              <a:rPr lang="zh-CN" altLang="en-US" dirty="0"/>
              <a:t>g y</a:t>
            </a:r>
            <a:r>
              <a:rPr lang="en-US" altLang="zh-CN" dirty="0" err="1"/>
              <a:t>bd</a:t>
            </a:r>
            <a:r>
              <a:rPr lang="zh-CN" altLang="en-US" dirty="0"/>
              <a:t>=x+q</a:t>
            </a:r>
            <a:r>
              <a:rPr lang="en-US" altLang="zh-CN" dirty="0" err="1"/>
              <a:t>bd</a:t>
            </a:r>
            <a:r>
              <a:rPr lang="zh-CN" altLang="en-US" dirty="0"/>
              <a:t>+u</a:t>
            </a:r>
            <a:endParaRPr lang="en-US" altLang="zh-CN" dirty="0"/>
          </a:p>
          <a:p>
            <a:r>
              <a:rPr lang="zh-CN" altLang="en-US" dirty="0"/>
              <a:t>reg y</a:t>
            </a:r>
            <a:r>
              <a:rPr lang="en-US" altLang="zh-CN" dirty="0" err="1"/>
              <a:t>bd</a:t>
            </a:r>
            <a:r>
              <a:rPr lang="zh-CN" altLang="en-US" dirty="0"/>
              <a:t> x </a:t>
            </a:r>
            <a:r>
              <a:rPr lang="en-US" altLang="zh-CN" dirty="0"/>
              <a:t>z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2498" y="2620971"/>
            <a:ext cx="3759718" cy="15593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9293" y="5416162"/>
            <a:ext cx="3884707" cy="144183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22498" y="3196575"/>
            <a:ext cx="3821502" cy="3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322498" y="5924020"/>
            <a:ext cx="3821502" cy="3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13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IQ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作为能力的代理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53198" y="1269757"/>
            <a:ext cx="237785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304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Arial" panose="020B0604020202020204" pitchFamily="34" charset="0"/>
              </a:rPr>
              <a:t>目标是估计教育</a:t>
            </a:r>
            <a:r>
              <a:rPr lang="en-US" altLang="zh-CN" sz="2000" dirty="0" err="1">
                <a:latin typeface="Arial" panose="020B0604020202020204" pitchFamily="34" charset="0"/>
              </a:rPr>
              <a:t>edu</a:t>
            </a:r>
            <a:r>
              <a:rPr lang="zh-CN" altLang="en-US" sz="2000" dirty="0">
                <a:latin typeface="Arial" panose="020B0604020202020204" pitchFamily="34" charset="0"/>
              </a:rPr>
              <a:t>回报，但因为能力</a:t>
            </a:r>
            <a:r>
              <a:rPr lang="en-US" altLang="zh-CN" sz="2000" dirty="0">
                <a:latin typeface="Arial" panose="020B0604020202020204" pitchFamily="34" charset="0"/>
              </a:rPr>
              <a:t>q</a:t>
            </a:r>
            <a:r>
              <a:rPr lang="zh-CN" altLang="en-US" sz="2000" dirty="0">
                <a:latin typeface="Arial" panose="020B0604020202020204" pitchFamily="34" charset="0"/>
              </a:rPr>
              <a:t>是难以观察变量，并且与</a:t>
            </a:r>
            <a:r>
              <a:rPr lang="en-US" altLang="zh-CN" sz="2000" dirty="0" err="1">
                <a:latin typeface="Arial" panose="020B0604020202020204" pitchFamily="34" charset="0"/>
              </a:rPr>
              <a:t>edu</a:t>
            </a:r>
            <a:r>
              <a:rPr lang="zh-CN" altLang="en-US" sz="2000" dirty="0">
                <a:latin typeface="Arial" panose="020B0604020202020204" pitchFamily="34" charset="0"/>
              </a:rPr>
              <a:t>相关，也是影响收入的因素，使得</a:t>
            </a:r>
            <a:r>
              <a:rPr lang="en-US" altLang="zh-CN" sz="2000" dirty="0" err="1">
                <a:latin typeface="Arial" panose="020B0604020202020204" pitchFamily="34" charset="0"/>
              </a:rPr>
              <a:t>edu</a:t>
            </a:r>
            <a:r>
              <a:rPr lang="zh-CN" altLang="en-US" sz="2000" dirty="0">
                <a:latin typeface="Arial" panose="020B0604020202020204" pitchFamily="34" charset="0"/>
              </a:rPr>
              <a:t>内生。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0" indent="304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为能力的代理变量，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若以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为条件，能力与教育条件独立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，并且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一旦知道能力，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测试结果就不必要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。那么可用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代理能力获得教育回报的一致估计。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2981" y="1000948"/>
            <a:ext cx="6131539" cy="3785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use http://www.stata.com/data/jwooldridge/eacsap/nls80,clear</a:t>
            </a:r>
          </a:p>
          <a:p>
            <a:r>
              <a:rPr lang="en-US" altLang="zh-CN" sz="2000" dirty="0" err="1"/>
              <a:t>reg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lwage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exper</a:t>
            </a:r>
            <a:r>
              <a:rPr lang="en-US" altLang="zh-CN" sz="2000" dirty="0"/>
              <a:t> tenure married south urban black </a:t>
            </a:r>
            <a:r>
              <a:rPr lang="en-US" altLang="zh-CN" sz="2000" dirty="0" err="1"/>
              <a:t>edu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reg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lwage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exper</a:t>
            </a:r>
            <a:r>
              <a:rPr lang="en-US" altLang="zh-CN" sz="2000" dirty="0"/>
              <a:t> tenure married south urban black </a:t>
            </a:r>
            <a:r>
              <a:rPr lang="en-US" altLang="zh-CN" sz="2000" dirty="0" err="1"/>
              <a:t>edu</a:t>
            </a:r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iq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49" y="2346385"/>
            <a:ext cx="5991471" cy="1908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81" y="4819496"/>
            <a:ext cx="6211019" cy="1952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504317"/>
            <a:ext cx="2691442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Wooldridge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横截面与面板数据的计量经济分析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946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086430"/>
            <a:ext cx="8549088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8.4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工具变量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C0D3-C455-4E32-96DF-5C5BD6651B61}" type="datetime1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中国人民大学，陈传波</a:t>
            </a:r>
          </a:p>
        </p:txBody>
      </p:sp>
      <p:sp>
        <p:nvSpPr>
          <p:cNvPr id="5" name="矩形 4"/>
          <p:cNvSpPr/>
          <p:nvPr/>
        </p:nvSpPr>
        <p:spPr>
          <a:xfrm>
            <a:off x="376866" y="2711568"/>
            <a:ext cx="8505645" cy="254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为内生变量寻找工具变量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工具变量与内生变量相关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工具变量与误差项不相关（外生）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77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工具变量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422139"/>
              </p:ext>
            </p:extLst>
          </p:nvPr>
        </p:nvGraphicFramePr>
        <p:xfrm>
          <a:off x="845908" y="1191252"/>
          <a:ext cx="39671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06" name="公式" r:id="rId3" imgW="1384200" imgH="203040" progId="Equation.3">
                  <p:embed/>
                </p:oleObj>
              </mc:Choice>
              <mc:Fallback>
                <p:oleObj name="公式" r:id="rId3" imgW="1384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908" y="1191252"/>
                        <a:ext cx="3967163" cy="598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854083"/>
              </p:ext>
            </p:extLst>
          </p:nvPr>
        </p:nvGraphicFramePr>
        <p:xfrm>
          <a:off x="759644" y="2091942"/>
          <a:ext cx="3076336" cy="59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07" name="公式" r:id="rId5" imgW="1040948" imgH="203112" progId="Equation.3">
                  <p:embed/>
                </p:oleObj>
              </mc:Choice>
              <mc:Fallback>
                <p:oleObj name="公式" r:id="rId5" imgW="104094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44" y="2091942"/>
                        <a:ext cx="3076336" cy="5916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845088"/>
              </p:ext>
            </p:extLst>
          </p:nvPr>
        </p:nvGraphicFramePr>
        <p:xfrm>
          <a:off x="636587" y="2985748"/>
          <a:ext cx="5126038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08" name="公式" r:id="rId7" imgW="2158920" imgH="685800" progId="Equation.3">
                  <p:embed/>
                </p:oleObj>
              </mc:Choice>
              <mc:Fallback>
                <p:oleObj name="公式" r:id="rId7" imgW="215892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" y="2985748"/>
                        <a:ext cx="5126038" cy="162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594832"/>
              </p:ext>
            </p:extLst>
          </p:nvPr>
        </p:nvGraphicFramePr>
        <p:xfrm>
          <a:off x="636587" y="4908789"/>
          <a:ext cx="4738775" cy="69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09" name="公式" r:id="rId9" imgW="1879600" imgH="266700" progId="Equation.3">
                  <p:embed/>
                </p:oleObj>
              </mc:Choice>
              <mc:Fallback>
                <p:oleObj name="公式" r:id="rId9" imgW="18796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" y="4908789"/>
                        <a:ext cx="4738775" cy="694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3985" y="1490495"/>
            <a:ext cx="2971402" cy="34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4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221160" y="1828028"/>
          <a:ext cx="5921573" cy="550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146" name="公式" r:id="rId3" imgW="2451100" imgH="228600" progId="Equation.3">
                  <p:embed/>
                </p:oleObj>
              </mc:Choice>
              <mc:Fallback>
                <p:oleObj name="公式" r:id="rId3" imgW="2451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160" y="1828028"/>
                        <a:ext cx="5921573" cy="550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387069"/>
              </p:ext>
            </p:extLst>
          </p:nvPr>
        </p:nvGraphicFramePr>
        <p:xfrm>
          <a:off x="1145753" y="4020378"/>
          <a:ext cx="5077551" cy="2060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147" name="公式" r:id="rId5" imgW="2336800" imgH="914400" progId="Equation.3">
                  <p:embed/>
                </p:oleObj>
              </mc:Choice>
              <mc:Fallback>
                <p:oleObj name="公式" r:id="rId5" imgW="23368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5753" y="4020378"/>
                        <a:ext cx="5077551" cy="20601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145753" y="2823002"/>
          <a:ext cx="2090680" cy="52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148" name="公式" r:id="rId7" imgW="875920" imgH="215806" progId="Equation.3">
                  <p:embed/>
                </p:oleObj>
              </mc:Choice>
              <mc:Fallback>
                <p:oleObj name="公式" r:id="rId7" imgW="87592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5753" y="2823002"/>
                        <a:ext cx="2090680" cy="522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311502" y="58743"/>
            <a:ext cx="69524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Cambria" panose="02040503050406030204" pitchFamily="18" charset="0"/>
                <a:cs typeface="Times New Roman" panose="02020603050405020304" pitchFamily="18" charset="0"/>
              </a:rPr>
              <a:t>工具变量的特例：</a:t>
            </a:r>
            <a:r>
              <a:rPr lang="en-US" altLang="zh-CN" sz="4000" dirty="0">
                <a:latin typeface="Cambria" panose="02040503050406030204" pitchFamily="18" charset="0"/>
                <a:cs typeface="Times New Roman" panose="02020603050405020304" pitchFamily="18" charset="0"/>
              </a:rPr>
              <a:t>Wald</a:t>
            </a:r>
            <a:r>
              <a:rPr lang="zh-CN" altLang="zh-CN" sz="4000" dirty="0">
                <a:latin typeface="Cambria" panose="02040503050406030204" pitchFamily="18" charset="0"/>
                <a:cs typeface="Times New Roman" panose="02020603050405020304" pitchFamily="18" charset="0"/>
              </a:rPr>
              <a:t>估计量</a:t>
            </a:r>
            <a:endParaRPr lang="zh-CN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5679181" y="2511074"/>
            <a:ext cx="2403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z—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参军资格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5679181" y="3157730"/>
            <a:ext cx="2418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x—</a:t>
            </a:r>
            <a:r>
              <a:rPr lang="zh-CN" altLang="en-US" sz="2800" dirty="0">
                <a:latin typeface="Times New Roman" panose="02020603050405020304" pitchFamily="18" charset="0"/>
              </a:rPr>
              <a:t>是否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参军</a:t>
            </a:r>
            <a:endParaRPr lang="zh-CN" altLang="en-US" sz="2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1218633" y="936343"/>
          <a:ext cx="3772008" cy="6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149" name="公式" r:id="rId9" imgW="1129810" imgH="203112" progId="Equation.3">
                  <p:embed/>
                </p:oleObj>
              </mc:Choice>
              <mc:Fallback>
                <p:oleObj name="公式" r:id="rId9" imgW="112981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8633" y="936343"/>
                        <a:ext cx="3772008" cy="6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9906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0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：参军对收入的影响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621"/>
            <a:ext cx="4675517" cy="55403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5374" y="838372"/>
            <a:ext cx="4458626" cy="61863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*</a:t>
            </a:r>
            <a:r>
              <a:rPr lang="zh-CN" altLang="en-US" sz="1200" dirty="0"/>
              <a:t> </a:t>
            </a:r>
            <a:r>
              <a:rPr lang="en-US" altLang="zh-CN" sz="1200" dirty="0" err="1"/>
              <a:t>Angrist</a:t>
            </a:r>
            <a:r>
              <a:rPr lang="en-US" altLang="zh-CN" sz="1200" dirty="0"/>
              <a:t> (1990)</a:t>
            </a:r>
            <a:r>
              <a:rPr lang="zh-CN" altLang="en-US" sz="1200" dirty="0"/>
              <a:t>表</a:t>
            </a:r>
            <a:r>
              <a:rPr lang="en-US" altLang="zh-CN" sz="1200" dirty="0"/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use http://economics.mit.edu/files/458,clear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keep if year&gt;=81&amp;race==1           //</a:t>
            </a:r>
            <a:r>
              <a:rPr lang="zh-CN" altLang="en-US" sz="1200" dirty="0"/>
              <a:t>仅分析白人</a:t>
            </a:r>
            <a:r>
              <a:rPr lang="en-US" altLang="zh-CN" sz="1200" dirty="0"/>
              <a:t>1981</a:t>
            </a:r>
            <a:r>
              <a:rPr lang="zh-CN" altLang="en-US" sz="1200" dirty="0"/>
              <a:t>年及之后的收入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local  type "TAXAB ADJ TOTAL"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*</a:t>
            </a:r>
            <a:r>
              <a:rPr lang="zh-CN" altLang="en-US" sz="1200" dirty="0"/>
              <a:t>回归所用变量</a:t>
            </a:r>
            <a:r>
              <a:rPr lang="en-US" altLang="zh-CN" sz="1200" dirty="0" err="1"/>
              <a:t>ps_r</a:t>
            </a:r>
            <a:r>
              <a:rPr lang="zh-CN" altLang="en-US" sz="1200" dirty="0"/>
              <a:t>为用参军资格预测的参军概率：即第一阶段回归的预测值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reg</a:t>
            </a:r>
            <a:r>
              <a:rPr lang="en-US" altLang="zh-CN" sz="1200" dirty="0"/>
              <a:t> earnings </a:t>
            </a:r>
            <a:r>
              <a:rPr lang="en-US" altLang="zh-CN" sz="1200" dirty="0" err="1"/>
              <a:t>c.ps_r#byr</a:t>
            </a:r>
            <a:r>
              <a:rPr lang="en-US" altLang="zh-CN" sz="1200" dirty="0"/>
              <a:t> i.byr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  [w=</a:t>
            </a:r>
            <a:r>
              <a:rPr lang="en-US" altLang="zh-CN" sz="1200" dirty="0" err="1"/>
              <a:t>iweight</a:t>
            </a:r>
            <a:r>
              <a:rPr lang="en-US" altLang="zh-CN" sz="1200" dirty="0"/>
              <a:t>] if type=="TAXAB"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store </a:t>
            </a:r>
            <a:r>
              <a:rPr lang="en-US" altLang="zh-CN" sz="1200" dirty="0" err="1"/>
              <a:t>mTAX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reg</a:t>
            </a:r>
            <a:r>
              <a:rPr lang="en-US" altLang="zh-CN" sz="1200" dirty="0"/>
              <a:t> earnings </a:t>
            </a:r>
            <a:r>
              <a:rPr lang="en-US" altLang="zh-CN" sz="1200" dirty="0" err="1"/>
              <a:t>c.ps_r#byr</a:t>
            </a:r>
            <a:r>
              <a:rPr lang="en-US" altLang="zh-CN" sz="1200" dirty="0"/>
              <a:t> i.byr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  [w=</a:t>
            </a:r>
            <a:r>
              <a:rPr lang="en-US" altLang="zh-CN" sz="1200" dirty="0" err="1"/>
              <a:t>iweight</a:t>
            </a:r>
            <a:r>
              <a:rPr lang="en-US" altLang="zh-CN" sz="1200" dirty="0"/>
              <a:t>] if type=="ADJ"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store </a:t>
            </a:r>
            <a:r>
              <a:rPr lang="en-US" altLang="zh-CN" sz="1200" dirty="0" err="1"/>
              <a:t>mADJ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reg</a:t>
            </a:r>
            <a:r>
              <a:rPr lang="en-US" altLang="zh-CN" sz="1200" dirty="0"/>
              <a:t> earnings </a:t>
            </a:r>
            <a:r>
              <a:rPr lang="en-US" altLang="zh-CN" sz="1200" dirty="0" err="1"/>
              <a:t>c.ps_r#byr</a:t>
            </a:r>
            <a:r>
              <a:rPr lang="en-US" altLang="zh-CN" sz="1200" dirty="0"/>
              <a:t> i.byr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  [w=</a:t>
            </a:r>
            <a:r>
              <a:rPr lang="en-US" altLang="zh-CN" sz="1200" dirty="0" err="1"/>
              <a:t>iweight</a:t>
            </a:r>
            <a:r>
              <a:rPr lang="en-US" altLang="zh-CN" sz="1200" dirty="0"/>
              <a:t>] if type=="TOTAL"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store </a:t>
            </a:r>
            <a:r>
              <a:rPr lang="en-US" altLang="zh-CN" sz="1200" dirty="0" err="1"/>
              <a:t>mTOT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reg</a:t>
            </a:r>
            <a:r>
              <a:rPr lang="en-US" altLang="zh-CN" sz="1200" dirty="0"/>
              <a:t> earnings </a:t>
            </a:r>
            <a:r>
              <a:rPr lang="en-US" altLang="zh-CN" sz="1200" dirty="0" err="1"/>
              <a:t>ps_r</a:t>
            </a:r>
            <a:r>
              <a:rPr lang="en-US" altLang="zh-CN" sz="1200" dirty="0"/>
              <a:t> i.byr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  [w=</a:t>
            </a:r>
            <a:r>
              <a:rPr lang="en-US" altLang="zh-CN" sz="1200" dirty="0" err="1"/>
              <a:t>iweight</a:t>
            </a:r>
            <a:r>
              <a:rPr lang="en-US" altLang="zh-CN" sz="1200" dirty="0"/>
              <a:t>] if type=="TAXAB"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store m1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reg</a:t>
            </a:r>
            <a:r>
              <a:rPr lang="en-US" altLang="zh-CN" sz="1200" dirty="0"/>
              <a:t> earnings </a:t>
            </a:r>
            <a:r>
              <a:rPr lang="en-US" altLang="zh-CN" sz="1200" dirty="0" err="1"/>
              <a:t>ps_r</a:t>
            </a:r>
            <a:r>
              <a:rPr lang="en-US" altLang="zh-CN" sz="1200" dirty="0"/>
              <a:t> i.byr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  [w=</a:t>
            </a:r>
            <a:r>
              <a:rPr lang="en-US" altLang="zh-CN" sz="1200" dirty="0" err="1"/>
              <a:t>iweight</a:t>
            </a:r>
            <a:r>
              <a:rPr lang="en-US" altLang="zh-CN" sz="1200" dirty="0"/>
              <a:t>] if type=="ADJ"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store m2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reg</a:t>
            </a:r>
            <a:r>
              <a:rPr lang="en-US" altLang="zh-CN" sz="1200" dirty="0"/>
              <a:t> earnings </a:t>
            </a:r>
            <a:r>
              <a:rPr lang="en-US" altLang="zh-CN" sz="1200" dirty="0" err="1"/>
              <a:t>ps_r</a:t>
            </a:r>
            <a:r>
              <a:rPr lang="en-US" altLang="zh-CN" sz="1200" dirty="0"/>
              <a:t> i.byr </a:t>
            </a:r>
            <a:r>
              <a:rPr lang="en-US" altLang="zh-CN" sz="1200" dirty="0" err="1"/>
              <a:t>i.year</a:t>
            </a:r>
            <a:r>
              <a:rPr lang="en-US" altLang="zh-CN" sz="1200" dirty="0"/>
              <a:t>  [w=</a:t>
            </a:r>
            <a:r>
              <a:rPr lang="en-US" altLang="zh-CN" sz="1200" dirty="0" err="1"/>
              <a:t>iweight</a:t>
            </a:r>
            <a:r>
              <a:rPr lang="en-US" altLang="zh-CN" sz="1200" dirty="0"/>
              <a:t>] if type=="ADJ"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store m3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table </a:t>
            </a:r>
            <a:r>
              <a:rPr lang="en-US" altLang="zh-CN" sz="1200" dirty="0" err="1"/>
              <a:t>mTAX</a:t>
            </a:r>
            <a:r>
              <a:rPr lang="en-US" altLang="zh-CN" sz="1200" dirty="0"/>
              <a:t> </a:t>
            </a:r>
            <a:r>
              <a:rPr lang="en-US" altLang="zh-CN" sz="1200" dirty="0" err="1"/>
              <a:t>mADJ</a:t>
            </a:r>
            <a:r>
              <a:rPr lang="en-US" altLang="zh-CN" sz="1200" dirty="0"/>
              <a:t> </a:t>
            </a:r>
            <a:r>
              <a:rPr lang="en-US" altLang="zh-CN" sz="1200" dirty="0" err="1"/>
              <a:t>mTOT,star</a:t>
            </a:r>
            <a:r>
              <a:rPr lang="en-US" altLang="zh-CN" sz="1200" dirty="0"/>
              <a:t>  b(%5.2f)       //</a:t>
            </a:r>
            <a:r>
              <a:rPr lang="zh-CN" altLang="en-US" sz="1200" dirty="0"/>
              <a:t>关注前四行的结果，与论文中结果有所不同，因未对收入做调整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/>
              <a:t>est</a:t>
            </a:r>
            <a:r>
              <a:rPr lang="en-US" altLang="zh-CN" sz="1200" dirty="0"/>
              <a:t> table m1 m2 m3,star  b(%5.2f) keep(</a:t>
            </a:r>
            <a:r>
              <a:rPr lang="en-US" altLang="zh-CN" sz="1200" dirty="0" err="1"/>
              <a:t>ps_r</a:t>
            </a:r>
            <a:r>
              <a:rPr lang="en-US" altLang="zh-CN" sz="1200" dirty="0"/>
              <a:t>)      //</a:t>
            </a:r>
            <a:r>
              <a:rPr lang="zh-CN" altLang="en-US" sz="1200" dirty="0"/>
              <a:t>与论文中结果有所不同，因未对收入做调整</a:t>
            </a:r>
            <a:endParaRPr lang="zh-CN" altLang="zh-CN" sz="1200" dirty="0"/>
          </a:p>
        </p:txBody>
      </p:sp>
      <p:sp>
        <p:nvSpPr>
          <p:cNvPr id="5" name="矩形 4"/>
          <p:cNvSpPr/>
          <p:nvPr/>
        </p:nvSpPr>
        <p:spPr>
          <a:xfrm>
            <a:off x="60572" y="6473095"/>
            <a:ext cx="3079916" cy="35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引自</a:t>
            </a:r>
            <a:r>
              <a:rPr lang="en-US" altLang="zh-CN" sz="1200" b="1" dirty="0" err="1">
                <a:solidFill>
                  <a:schemeClr val="tx1"/>
                </a:solidFill>
                <a:latin typeface="+mn-ea"/>
              </a:rPr>
              <a:t>Angrist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基本无害的计量经济学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》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0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23291</TotalTime>
  <Words>19266</Words>
  <Application>Microsoft Macintosh PowerPoint</Application>
  <PresentationFormat>全屏显示(4:3)</PresentationFormat>
  <Paragraphs>2610</Paragraphs>
  <Slides>206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206</vt:i4>
      </vt:variant>
    </vt:vector>
  </HeadingPairs>
  <TitlesOfParts>
    <vt:vector size="222" baseType="lpstr">
      <vt:lpstr>黑体</vt:lpstr>
      <vt:lpstr>华文琥珀</vt:lpstr>
      <vt:lpstr>华文行楷</vt:lpstr>
      <vt:lpstr>楷体_GB2312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Office 主题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几种主要方法的思路对比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推荐教材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1687</cp:revision>
  <dcterms:created xsi:type="dcterms:W3CDTF">2014-12-21T07:27:11Z</dcterms:created>
  <dcterms:modified xsi:type="dcterms:W3CDTF">2020-11-06T22:02:49Z</dcterms:modified>
</cp:coreProperties>
</file>